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9" r:id="rId3"/>
    <p:sldId id="260" r:id="rId4"/>
    <p:sldId id="261" r:id="rId5"/>
    <p:sldId id="262" r:id="rId6"/>
    <p:sldId id="263" r:id="rId7"/>
    <p:sldId id="264" r:id="rId8"/>
    <p:sldId id="266" r:id="rId9"/>
    <p:sldId id="265" r:id="rId10"/>
    <p:sldId id="267" r:id="rId11"/>
    <p:sldId id="268" r:id="rId12"/>
    <p:sldId id="269" r:id="rId13"/>
    <p:sldId id="270"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F4A983-5185-4633-AB97-0564BA4900ED}" v="81" dt="2021-06-30T18:38:44.0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40" autoAdjust="0"/>
  </p:normalViewPr>
  <p:slideViewPr>
    <p:cSldViewPr snapToGrid="0">
      <p:cViewPr varScale="1">
        <p:scale>
          <a:sx n="54" d="100"/>
          <a:sy n="54" d="100"/>
        </p:scale>
        <p:origin x="105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0431C8-1E70-4C81-B44C-68D92C36EB21}" type="datetimeFigureOut">
              <a:rPr lang="en-US" smtClean="0"/>
              <a:t>6/30/2021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CED8E9-F13D-448D-A6E8-9141AD4573E0}" type="slidenum">
              <a:rPr lang="en-US" smtClean="0"/>
              <a:t>‹#›</a:t>
            </a:fld>
            <a:endParaRPr lang="en-US"/>
          </a:p>
        </p:txBody>
      </p:sp>
    </p:spTree>
    <p:extLst>
      <p:ext uri="{BB962C8B-B14F-4D97-AF65-F5344CB8AC3E}">
        <p14:creationId xmlns:p14="http://schemas.microsoft.com/office/powerpoint/2010/main" val="1951283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83C59-06C7-4CF4-A177-0DB2BA67F2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EB21E5-E972-4E1B-9303-6CA31306E8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7289DF-8FD1-46A4-987F-AA18631D0923}"/>
              </a:ext>
            </a:extLst>
          </p:cNvPr>
          <p:cNvSpPr>
            <a:spLocks noGrp="1"/>
          </p:cNvSpPr>
          <p:nvPr>
            <p:ph type="dt" sz="half" idx="10"/>
          </p:nvPr>
        </p:nvSpPr>
        <p:spPr/>
        <p:txBody>
          <a:bodyPr/>
          <a:lstStyle/>
          <a:p>
            <a:fld id="{3B587DD6-D334-441F-A475-EE44179549D6}" type="datetimeFigureOut">
              <a:rPr lang="en-US" smtClean="0"/>
              <a:t>6/30/2021</a:t>
            </a:fld>
            <a:endParaRPr lang="en-US"/>
          </a:p>
        </p:txBody>
      </p:sp>
      <p:sp>
        <p:nvSpPr>
          <p:cNvPr id="5" name="Footer Placeholder 4">
            <a:extLst>
              <a:ext uri="{FF2B5EF4-FFF2-40B4-BE49-F238E27FC236}">
                <a16:creationId xmlns:a16="http://schemas.microsoft.com/office/drawing/2014/main" id="{A2088A1B-B8F9-469C-AFBE-4E48D4718F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C7D79D-F4E8-4063-9659-E6C31131D38A}"/>
              </a:ext>
            </a:extLst>
          </p:cNvPr>
          <p:cNvSpPr>
            <a:spLocks noGrp="1"/>
          </p:cNvSpPr>
          <p:nvPr>
            <p:ph type="sldNum" sz="quarter" idx="12"/>
          </p:nvPr>
        </p:nvSpPr>
        <p:spPr/>
        <p:txBody>
          <a:bodyPr/>
          <a:lstStyle/>
          <a:p>
            <a:fld id="{4364C02A-9A87-4F76-9010-88B01C10D025}" type="slidenum">
              <a:rPr lang="en-US" smtClean="0"/>
              <a:t>‹#›</a:t>
            </a:fld>
            <a:endParaRPr lang="en-US"/>
          </a:p>
        </p:txBody>
      </p:sp>
    </p:spTree>
    <p:extLst>
      <p:ext uri="{BB962C8B-B14F-4D97-AF65-F5344CB8AC3E}">
        <p14:creationId xmlns:p14="http://schemas.microsoft.com/office/powerpoint/2010/main" val="1048965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DBCF0-8628-4192-9342-5BE88C22FE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7400D9-7C5F-40F2-8E19-AFA5FCCFCD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D1A048-72C1-4DA2-AA5E-5395AED09AD7}"/>
              </a:ext>
            </a:extLst>
          </p:cNvPr>
          <p:cNvSpPr>
            <a:spLocks noGrp="1"/>
          </p:cNvSpPr>
          <p:nvPr>
            <p:ph type="dt" sz="half" idx="10"/>
          </p:nvPr>
        </p:nvSpPr>
        <p:spPr/>
        <p:txBody>
          <a:bodyPr/>
          <a:lstStyle/>
          <a:p>
            <a:fld id="{3B587DD6-D334-441F-A475-EE44179549D6}" type="datetimeFigureOut">
              <a:rPr lang="en-US" smtClean="0"/>
              <a:t>6/30/2021</a:t>
            </a:fld>
            <a:endParaRPr lang="en-US"/>
          </a:p>
        </p:txBody>
      </p:sp>
      <p:sp>
        <p:nvSpPr>
          <p:cNvPr id="5" name="Footer Placeholder 4">
            <a:extLst>
              <a:ext uri="{FF2B5EF4-FFF2-40B4-BE49-F238E27FC236}">
                <a16:creationId xmlns:a16="http://schemas.microsoft.com/office/drawing/2014/main" id="{777AADD0-4205-4B65-A41A-A5E86417D7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4586BF-7DDD-4510-93F4-FC347602D514}"/>
              </a:ext>
            </a:extLst>
          </p:cNvPr>
          <p:cNvSpPr>
            <a:spLocks noGrp="1"/>
          </p:cNvSpPr>
          <p:nvPr>
            <p:ph type="sldNum" sz="quarter" idx="12"/>
          </p:nvPr>
        </p:nvSpPr>
        <p:spPr/>
        <p:txBody>
          <a:bodyPr/>
          <a:lstStyle/>
          <a:p>
            <a:fld id="{4364C02A-9A87-4F76-9010-88B01C10D025}" type="slidenum">
              <a:rPr lang="en-US" smtClean="0"/>
              <a:t>‹#›</a:t>
            </a:fld>
            <a:endParaRPr lang="en-US"/>
          </a:p>
        </p:txBody>
      </p:sp>
    </p:spTree>
    <p:extLst>
      <p:ext uri="{BB962C8B-B14F-4D97-AF65-F5344CB8AC3E}">
        <p14:creationId xmlns:p14="http://schemas.microsoft.com/office/powerpoint/2010/main" val="1867678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362EEE-D7DC-4B31-B09E-AF7AA94CF6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EFB4E6-833D-411F-8659-8AFA1B8C0C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63C976-5E17-48DA-A9A2-3D4AFF906707}"/>
              </a:ext>
            </a:extLst>
          </p:cNvPr>
          <p:cNvSpPr>
            <a:spLocks noGrp="1"/>
          </p:cNvSpPr>
          <p:nvPr>
            <p:ph type="dt" sz="half" idx="10"/>
          </p:nvPr>
        </p:nvSpPr>
        <p:spPr/>
        <p:txBody>
          <a:bodyPr/>
          <a:lstStyle/>
          <a:p>
            <a:fld id="{3B587DD6-D334-441F-A475-EE44179549D6}" type="datetimeFigureOut">
              <a:rPr lang="en-US" smtClean="0"/>
              <a:t>6/30/2021</a:t>
            </a:fld>
            <a:endParaRPr lang="en-US"/>
          </a:p>
        </p:txBody>
      </p:sp>
      <p:sp>
        <p:nvSpPr>
          <p:cNvPr id="5" name="Footer Placeholder 4">
            <a:extLst>
              <a:ext uri="{FF2B5EF4-FFF2-40B4-BE49-F238E27FC236}">
                <a16:creationId xmlns:a16="http://schemas.microsoft.com/office/drawing/2014/main" id="{C4818EDD-6967-41C1-829C-D61C59878B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0417D4-F386-4538-8839-610A4501AA3B}"/>
              </a:ext>
            </a:extLst>
          </p:cNvPr>
          <p:cNvSpPr>
            <a:spLocks noGrp="1"/>
          </p:cNvSpPr>
          <p:nvPr>
            <p:ph type="sldNum" sz="quarter" idx="12"/>
          </p:nvPr>
        </p:nvSpPr>
        <p:spPr/>
        <p:txBody>
          <a:bodyPr/>
          <a:lstStyle/>
          <a:p>
            <a:fld id="{4364C02A-9A87-4F76-9010-88B01C10D025}" type="slidenum">
              <a:rPr lang="en-US" smtClean="0"/>
              <a:t>‹#›</a:t>
            </a:fld>
            <a:endParaRPr lang="en-US"/>
          </a:p>
        </p:txBody>
      </p:sp>
    </p:spTree>
    <p:extLst>
      <p:ext uri="{BB962C8B-B14F-4D97-AF65-F5344CB8AC3E}">
        <p14:creationId xmlns:p14="http://schemas.microsoft.com/office/powerpoint/2010/main" val="4226748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3AE85-B47F-435F-A66F-7FB5FAC2AA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B4A6D-FB1E-4D04-804B-77447EB711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6C39E3-8771-407C-98CF-B2B420EB645A}"/>
              </a:ext>
            </a:extLst>
          </p:cNvPr>
          <p:cNvSpPr>
            <a:spLocks noGrp="1"/>
          </p:cNvSpPr>
          <p:nvPr>
            <p:ph type="dt" sz="half" idx="10"/>
          </p:nvPr>
        </p:nvSpPr>
        <p:spPr/>
        <p:txBody>
          <a:bodyPr/>
          <a:lstStyle/>
          <a:p>
            <a:fld id="{3B587DD6-D334-441F-A475-EE44179549D6}" type="datetimeFigureOut">
              <a:rPr lang="en-US" smtClean="0"/>
              <a:t>6/30/2021</a:t>
            </a:fld>
            <a:endParaRPr lang="en-US"/>
          </a:p>
        </p:txBody>
      </p:sp>
      <p:sp>
        <p:nvSpPr>
          <p:cNvPr id="5" name="Footer Placeholder 4">
            <a:extLst>
              <a:ext uri="{FF2B5EF4-FFF2-40B4-BE49-F238E27FC236}">
                <a16:creationId xmlns:a16="http://schemas.microsoft.com/office/drawing/2014/main" id="{A043F43A-1856-437A-8D5F-5402CCF7BE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774396-9FB4-45C2-8FC2-443AB4334CD2}"/>
              </a:ext>
            </a:extLst>
          </p:cNvPr>
          <p:cNvSpPr>
            <a:spLocks noGrp="1"/>
          </p:cNvSpPr>
          <p:nvPr>
            <p:ph type="sldNum" sz="quarter" idx="12"/>
          </p:nvPr>
        </p:nvSpPr>
        <p:spPr/>
        <p:txBody>
          <a:bodyPr/>
          <a:lstStyle/>
          <a:p>
            <a:fld id="{4364C02A-9A87-4F76-9010-88B01C10D025}" type="slidenum">
              <a:rPr lang="en-US" smtClean="0"/>
              <a:t>‹#›</a:t>
            </a:fld>
            <a:endParaRPr lang="en-US"/>
          </a:p>
        </p:txBody>
      </p:sp>
    </p:spTree>
    <p:extLst>
      <p:ext uri="{BB962C8B-B14F-4D97-AF65-F5344CB8AC3E}">
        <p14:creationId xmlns:p14="http://schemas.microsoft.com/office/powerpoint/2010/main" val="4155247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BE0A4-35E8-486E-9165-B34E119DCF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814BB0-75E7-4DB9-A26D-9B28E05B3A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AC2A13-DA2A-4CD3-A482-DA90BCEC40A3}"/>
              </a:ext>
            </a:extLst>
          </p:cNvPr>
          <p:cNvSpPr>
            <a:spLocks noGrp="1"/>
          </p:cNvSpPr>
          <p:nvPr>
            <p:ph type="dt" sz="half" idx="10"/>
          </p:nvPr>
        </p:nvSpPr>
        <p:spPr/>
        <p:txBody>
          <a:bodyPr/>
          <a:lstStyle/>
          <a:p>
            <a:fld id="{3B587DD6-D334-441F-A475-EE44179549D6}" type="datetimeFigureOut">
              <a:rPr lang="en-US" smtClean="0"/>
              <a:t>6/30/2021</a:t>
            </a:fld>
            <a:endParaRPr lang="en-US"/>
          </a:p>
        </p:txBody>
      </p:sp>
      <p:sp>
        <p:nvSpPr>
          <p:cNvPr id="5" name="Footer Placeholder 4">
            <a:extLst>
              <a:ext uri="{FF2B5EF4-FFF2-40B4-BE49-F238E27FC236}">
                <a16:creationId xmlns:a16="http://schemas.microsoft.com/office/drawing/2014/main" id="{206A960D-6929-47D0-8660-FD7CEE2315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302640-BB33-4268-8E12-1FCABB6C0F04}"/>
              </a:ext>
            </a:extLst>
          </p:cNvPr>
          <p:cNvSpPr>
            <a:spLocks noGrp="1"/>
          </p:cNvSpPr>
          <p:nvPr>
            <p:ph type="sldNum" sz="quarter" idx="12"/>
          </p:nvPr>
        </p:nvSpPr>
        <p:spPr/>
        <p:txBody>
          <a:bodyPr/>
          <a:lstStyle/>
          <a:p>
            <a:fld id="{4364C02A-9A87-4F76-9010-88B01C10D025}" type="slidenum">
              <a:rPr lang="en-US" smtClean="0"/>
              <a:t>‹#›</a:t>
            </a:fld>
            <a:endParaRPr lang="en-US"/>
          </a:p>
        </p:txBody>
      </p:sp>
    </p:spTree>
    <p:extLst>
      <p:ext uri="{BB962C8B-B14F-4D97-AF65-F5344CB8AC3E}">
        <p14:creationId xmlns:p14="http://schemas.microsoft.com/office/powerpoint/2010/main" val="2096011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C4FA-9FCE-431D-ABEB-F4E9613BE1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2EFCD3-8BD8-4601-872F-709A90E84B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231532-5D89-4A6B-9900-01045F8A24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4ADF5A-C7AD-42A5-8446-703D09C4E7E1}"/>
              </a:ext>
            </a:extLst>
          </p:cNvPr>
          <p:cNvSpPr>
            <a:spLocks noGrp="1"/>
          </p:cNvSpPr>
          <p:nvPr>
            <p:ph type="dt" sz="half" idx="10"/>
          </p:nvPr>
        </p:nvSpPr>
        <p:spPr/>
        <p:txBody>
          <a:bodyPr/>
          <a:lstStyle/>
          <a:p>
            <a:fld id="{3B587DD6-D334-441F-A475-EE44179549D6}" type="datetimeFigureOut">
              <a:rPr lang="en-US" smtClean="0"/>
              <a:t>6/30/2021</a:t>
            </a:fld>
            <a:endParaRPr lang="en-US"/>
          </a:p>
        </p:txBody>
      </p:sp>
      <p:sp>
        <p:nvSpPr>
          <p:cNvPr id="6" name="Footer Placeholder 5">
            <a:extLst>
              <a:ext uri="{FF2B5EF4-FFF2-40B4-BE49-F238E27FC236}">
                <a16:creationId xmlns:a16="http://schemas.microsoft.com/office/drawing/2014/main" id="{257702A2-B563-429D-988A-7DF9A8CCC3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D57228-6200-4160-92F5-CE94EA8B92E4}"/>
              </a:ext>
            </a:extLst>
          </p:cNvPr>
          <p:cNvSpPr>
            <a:spLocks noGrp="1"/>
          </p:cNvSpPr>
          <p:nvPr>
            <p:ph type="sldNum" sz="quarter" idx="12"/>
          </p:nvPr>
        </p:nvSpPr>
        <p:spPr/>
        <p:txBody>
          <a:bodyPr/>
          <a:lstStyle/>
          <a:p>
            <a:fld id="{4364C02A-9A87-4F76-9010-88B01C10D025}" type="slidenum">
              <a:rPr lang="en-US" smtClean="0"/>
              <a:t>‹#›</a:t>
            </a:fld>
            <a:endParaRPr lang="en-US"/>
          </a:p>
        </p:txBody>
      </p:sp>
    </p:spTree>
    <p:extLst>
      <p:ext uri="{BB962C8B-B14F-4D97-AF65-F5344CB8AC3E}">
        <p14:creationId xmlns:p14="http://schemas.microsoft.com/office/powerpoint/2010/main" val="2964748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A823C-0455-4B00-A172-3AD1D946D2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0D583A-4D58-4DDE-BFDB-CB8106EE6C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FC7AB6-32E4-4A1B-9D66-CE764A5480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656451-952F-407F-A4CB-2CBCAE64CE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81C789-C502-4302-B263-DA2F83FAEC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2857CF-D99F-45B7-B1C4-953093D81944}"/>
              </a:ext>
            </a:extLst>
          </p:cNvPr>
          <p:cNvSpPr>
            <a:spLocks noGrp="1"/>
          </p:cNvSpPr>
          <p:nvPr>
            <p:ph type="dt" sz="half" idx="10"/>
          </p:nvPr>
        </p:nvSpPr>
        <p:spPr/>
        <p:txBody>
          <a:bodyPr/>
          <a:lstStyle/>
          <a:p>
            <a:fld id="{3B587DD6-D334-441F-A475-EE44179549D6}" type="datetimeFigureOut">
              <a:rPr lang="en-US" smtClean="0"/>
              <a:t>6/30/2021</a:t>
            </a:fld>
            <a:endParaRPr lang="en-US"/>
          </a:p>
        </p:txBody>
      </p:sp>
      <p:sp>
        <p:nvSpPr>
          <p:cNvPr id="8" name="Footer Placeholder 7">
            <a:extLst>
              <a:ext uri="{FF2B5EF4-FFF2-40B4-BE49-F238E27FC236}">
                <a16:creationId xmlns:a16="http://schemas.microsoft.com/office/drawing/2014/main" id="{57B3A32F-A420-4773-9EA4-8267FCDF6C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DAC96A-EF47-49B5-A4D2-131644C19C1A}"/>
              </a:ext>
            </a:extLst>
          </p:cNvPr>
          <p:cNvSpPr>
            <a:spLocks noGrp="1"/>
          </p:cNvSpPr>
          <p:nvPr>
            <p:ph type="sldNum" sz="quarter" idx="12"/>
          </p:nvPr>
        </p:nvSpPr>
        <p:spPr/>
        <p:txBody>
          <a:bodyPr/>
          <a:lstStyle/>
          <a:p>
            <a:fld id="{4364C02A-9A87-4F76-9010-88B01C10D025}" type="slidenum">
              <a:rPr lang="en-US" smtClean="0"/>
              <a:t>‹#›</a:t>
            </a:fld>
            <a:endParaRPr lang="en-US"/>
          </a:p>
        </p:txBody>
      </p:sp>
    </p:spTree>
    <p:extLst>
      <p:ext uri="{BB962C8B-B14F-4D97-AF65-F5344CB8AC3E}">
        <p14:creationId xmlns:p14="http://schemas.microsoft.com/office/powerpoint/2010/main" val="231339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DD213-5629-4851-B06A-18970B2AFD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B52D5D-C4C9-4523-AC62-BEA12CAA83DD}"/>
              </a:ext>
            </a:extLst>
          </p:cNvPr>
          <p:cNvSpPr>
            <a:spLocks noGrp="1"/>
          </p:cNvSpPr>
          <p:nvPr>
            <p:ph type="dt" sz="half" idx="10"/>
          </p:nvPr>
        </p:nvSpPr>
        <p:spPr/>
        <p:txBody>
          <a:bodyPr/>
          <a:lstStyle/>
          <a:p>
            <a:fld id="{3B587DD6-D334-441F-A475-EE44179549D6}" type="datetimeFigureOut">
              <a:rPr lang="en-US" smtClean="0"/>
              <a:t>6/30/2021</a:t>
            </a:fld>
            <a:endParaRPr lang="en-US"/>
          </a:p>
        </p:txBody>
      </p:sp>
      <p:sp>
        <p:nvSpPr>
          <p:cNvPr id="4" name="Footer Placeholder 3">
            <a:extLst>
              <a:ext uri="{FF2B5EF4-FFF2-40B4-BE49-F238E27FC236}">
                <a16:creationId xmlns:a16="http://schemas.microsoft.com/office/drawing/2014/main" id="{B498E695-ACFB-4FE7-9EAD-C4B54CF509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2C8E9E-0AB8-45E4-BD4C-8B1BB4D112A3}"/>
              </a:ext>
            </a:extLst>
          </p:cNvPr>
          <p:cNvSpPr>
            <a:spLocks noGrp="1"/>
          </p:cNvSpPr>
          <p:nvPr>
            <p:ph type="sldNum" sz="quarter" idx="12"/>
          </p:nvPr>
        </p:nvSpPr>
        <p:spPr/>
        <p:txBody>
          <a:bodyPr/>
          <a:lstStyle/>
          <a:p>
            <a:fld id="{4364C02A-9A87-4F76-9010-88B01C10D025}" type="slidenum">
              <a:rPr lang="en-US" smtClean="0"/>
              <a:t>‹#›</a:t>
            </a:fld>
            <a:endParaRPr lang="en-US"/>
          </a:p>
        </p:txBody>
      </p:sp>
    </p:spTree>
    <p:extLst>
      <p:ext uri="{BB962C8B-B14F-4D97-AF65-F5344CB8AC3E}">
        <p14:creationId xmlns:p14="http://schemas.microsoft.com/office/powerpoint/2010/main" val="2146700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FFFE5C-9DE5-4544-85C4-B2B96F05AFB9}"/>
              </a:ext>
            </a:extLst>
          </p:cNvPr>
          <p:cNvSpPr>
            <a:spLocks noGrp="1"/>
          </p:cNvSpPr>
          <p:nvPr>
            <p:ph type="dt" sz="half" idx="10"/>
          </p:nvPr>
        </p:nvSpPr>
        <p:spPr/>
        <p:txBody>
          <a:bodyPr/>
          <a:lstStyle/>
          <a:p>
            <a:fld id="{3B587DD6-D334-441F-A475-EE44179549D6}" type="datetimeFigureOut">
              <a:rPr lang="en-US" smtClean="0"/>
              <a:t>6/30/2021</a:t>
            </a:fld>
            <a:endParaRPr lang="en-US"/>
          </a:p>
        </p:txBody>
      </p:sp>
      <p:sp>
        <p:nvSpPr>
          <p:cNvPr id="3" name="Footer Placeholder 2">
            <a:extLst>
              <a:ext uri="{FF2B5EF4-FFF2-40B4-BE49-F238E27FC236}">
                <a16:creationId xmlns:a16="http://schemas.microsoft.com/office/drawing/2014/main" id="{4284E4D5-409D-4CCD-AC23-D6193CDFC8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75FFCC-C735-4280-B4C1-6630890BDAFD}"/>
              </a:ext>
            </a:extLst>
          </p:cNvPr>
          <p:cNvSpPr>
            <a:spLocks noGrp="1"/>
          </p:cNvSpPr>
          <p:nvPr>
            <p:ph type="sldNum" sz="quarter" idx="12"/>
          </p:nvPr>
        </p:nvSpPr>
        <p:spPr/>
        <p:txBody>
          <a:bodyPr/>
          <a:lstStyle/>
          <a:p>
            <a:fld id="{4364C02A-9A87-4F76-9010-88B01C10D025}" type="slidenum">
              <a:rPr lang="en-US" smtClean="0"/>
              <a:t>‹#›</a:t>
            </a:fld>
            <a:endParaRPr lang="en-US"/>
          </a:p>
        </p:txBody>
      </p:sp>
    </p:spTree>
    <p:extLst>
      <p:ext uri="{BB962C8B-B14F-4D97-AF65-F5344CB8AC3E}">
        <p14:creationId xmlns:p14="http://schemas.microsoft.com/office/powerpoint/2010/main" val="4263827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10C46-6837-4356-9CBC-D603C3029B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B0B2D9-7D03-4FF9-8277-BE3D505C47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154415-03F1-43EE-B6CB-3CE6DA7A56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833888-2BB6-4B07-8AF8-AFECF7EC7A70}"/>
              </a:ext>
            </a:extLst>
          </p:cNvPr>
          <p:cNvSpPr>
            <a:spLocks noGrp="1"/>
          </p:cNvSpPr>
          <p:nvPr>
            <p:ph type="dt" sz="half" idx="10"/>
          </p:nvPr>
        </p:nvSpPr>
        <p:spPr/>
        <p:txBody>
          <a:bodyPr/>
          <a:lstStyle/>
          <a:p>
            <a:fld id="{3B587DD6-D334-441F-A475-EE44179549D6}" type="datetimeFigureOut">
              <a:rPr lang="en-US" smtClean="0"/>
              <a:t>6/30/2021</a:t>
            </a:fld>
            <a:endParaRPr lang="en-US"/>
          </a:p>
        </p:txBody>
      </p:sp>
      <p:sp>
        <p:nvSpPr>
          <p:cNvPr id="6" name="Footer Placeholder 5">
            <a:extLst>
              <a:ext uri="{FF2B5EF4-FFF2-40B4-BE49-F238E27FC236}">
                <a16:creationId xmlns:a16="http://schemas.microsoft.com/office/drawing/2014/main" id="{AB2D1218-A75B-4039-93D4-6258268D4D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68C6CE-18DD-4CEA-A23C-76FF8F21AA00}"/>
              </a:ext>
            </a:extLst>
          </p:cNvPr>
          <p:cNvSpPr>
            <a:spLocks noGrp="1"/>
          </p:cNvSpPr>
          <p:nvPr>
            <p:ph type="sldNum" sz="quarter" idx="12"/>
          </p:nvPr>
        </p:nvSpPr>
        <p:spPr/>
        <p:txBody>
          <a:bodyPr/>
          <a:lstStyle/>
          <a:p>
            <a:fld id="{4364C02A-9A87-4F76-9010-88B01C10D025}" type="slidenum">
              <a:rPr lang="en-US" smtClean="0"/>
              <a:t>‹#›</a:t>
            </a:fld>
            <a:endParaRPr lang="en-US"/>
          </a:p>
        </p:txBody>
      </p:sp>
    </p:spTree>
    <p:extLst>
      <p:ext uri="{BB962C8B-B14F-4D97-AF65-F5344CB8AC3E}">
        <p14:creationId xmlns:p14="http://schemas.microsoft.com/office/powerpoint/2010/main" val="169565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23681-2359-440F-92A2-F15478DE73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EFDE21-B867-4143-8FE7-736F4B5905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0520F3-C6AE-48D0-8D86-82F2C359DE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ECFCA7-455C-4879-86B4-C42FE678FD8C}"/>
              </a:ext>
            </a:extLst>
          </p:cNvPr>
          <p:cNvSpPr>
            <a:spLocks noGrp="1"/>
          </p:cNvSpPr>
          <p:nvPr>
            <p:ph type="dt" sz="half" idx="10"/>
          </p:nvPr>
        </p:nvSpPr>
        <p:spPr/>
        <p:txBody>
          <a:bodyPr/>
          <a:lstStyle/>
          <a:p>
            <a:fld id="{3B587DD6-D334-441F-A475-EE44179549D6}" type="datetimeFigureOut">
              <a:rPr lang="en-US" smtClean="0"/>
              <a:t>6/30/2021</a:t>
            </a:fld>
            <a:endParaRPr lang="en-US"/>
          </a:p>
        </p:txBody>
      </p:sp>
      <p:sp>
        <p:nvSpPr>
          <p:cNvPr id="6" name="Footer Placeholder 5">
            <a:extLst>
              <a:ext uri="{FF2B5EF4-FFF2-40B4-BE49-F238E27FC236}">
                <a16:creationId xmlns:a16="http://schemas.microsoft.com/office/drawing/2014/main" id="{9BD87DB3-4487-4FAC-ACC2-E6BF4133BF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B8C44E-1F2F-44A5-9B66-D45EE6F05252}"/>
              </a:ext>
            </a:extLst>
          </p:cNvPr>
          <p:cNvSpPr>
            <a:spLocks noGrp="1"/>
          </p:cNvSpPr>
          <p:nvPr>
            <p:ph type="sldNum" sz="quarter" idx="12"/>
          </p:nvPr>
        </p:nvSpPr>
        <p:spPr/>
        <p:txBody>
          <a:bodyPr/>
          <a:lstStyle/>
          <a:p>
            <a:fld id="{4364C02A-9A87-4F76-9010-88B01C10D025}" type="slidenum">
              <a:rPr lang="en-US" smtClean="0"/>
              <a:t>‹#›</a:t>
            </a:fld>
            <a:endParaRPr lang="en-US"/>
          </a:p>
        </p:txBody>
      </p:sp>
    </p:spTree>
    <p:extLst>
      <p:ext uri="{BB962C8B-B14F-4D97-AF65-F5344CB8AC3E}">
        <p14:creationId xmlns:p14="http://schemas.microsoft.com/office/powerpoint/2010/main" val="4101857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220FEF-55A8-4B01-9CF5-7773FECE07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6C8460-6526-4265-8421-BA23D1844C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08AD58-2090-451E-BA32-D92493B340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87DD6-D334-441F-A475-EE44179549D6}" type="datetimeFigureOut">
              <a:rPr lang="en-US" smtClean="0"/>
              <a:t>6/30/2021</a:t>
            </a:fld>
            <a:endParaRPr lang="en-US"/>
          </a:p>
        </p:txBody>
      </p:sp>
      <p:sp>
        <p:nvSpPr>
          <p:cNvPr id="5" name="Footer Placeholder 4">
            <a:extLst>
              <a:ext uri="{FF2B5EF4-FFF2-40B4-BE49-F238E27FC236}">
                <a16:creationId xmlns:a16="http://schemas.microsoft.com/office/drawing/2014/main" id="{564E22F1-2039-45E3-8146-2C6AD635E8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4A7C8B-2F38-47BB-AFCA-322CCE9669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64C02A-9A87-4F76-9010-88B01C10D025}" type="slidenum">
              <a:rPr lang="en-US" smtClean="0"/>
              <a:t>‹#›</a:t>
            </a:fld>
            <a:endParaRPr lang="en-US"/>
          </a:p>
        </p:txBody>
      </p:sp>
    </p:spTree>
    <p:extLst>
      <p:ext uri="{BB962C8B-B14F-4D97-AF65-F5344CB8AC3E}">
        <p14:creationId xmlns:p14="http://schemas.microsoft.com/office/powerpoint/2010/main" val="1675616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microsoft.com/office/2007/relationships/hdphoto" Target="../media/hdphoto2.wdp"/><Relationship Id="rId2" Type="http://schemas.openxmlformats.org/officeDocument/2006/relationships/image" Target="../media/image19.gif"/><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jp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B58B9-6C2D-4361-8A32-4A481781084D}"/>
              </a:ext>
            </a:extLst>
          </p:cNvPr>
          <p:cNvSpPr>
            <a:spLocks noGrp="1"/>
          </p:cNvSpPr>
          <p:nvPr>
            <p:ph type="ctrTitle"/>
          </p:nvPr>
        </p:nvSpPr>
        <p:spPr/>
        <p:txBody>
          <a:bodyPr>
            <a:normAutofit/>
          </a:bodyPr>
          <a:lstStyle/>
          <a:p>
            <a:r>
              <a:rPr lang="en-US" sz="4400" b="1" dirty="0">
                <a:solidFill>
                  <a:schemeClr val="accent4">
                    <a:lumMod val="50000"/>
                  </a:schemeClr>
                </a:solidFill>
              </a:rPr>
              <a:t>Light Expeditionary Fire Support Vehicle (Experimental)</a:t>
            </a:r>
          </a:p>
        </p:txBody>
      </p:sp>
      <p:sp>
        <p:nvSpPr>
          <p:cNvPr id="3" name="Subtitle 2">
            <a:extLst>
              <a:ext uri="{FF2B5EF4-FFF2-40B4-BE49-F238E27FC236}">
                <a16:creationId xmlns:a16="http://schemas.microsoft.com/office/drawing/2014/main" id="{0013C581-0CF7-4D1E-8DF9-719FDA67F87A}"/>
              </a:ext>
            </a:extLst>
          </p:cNvPr>
          <p:cNvSpPr>
            <a:spLocks noGrp="1"/>
          </p:cNvSpPr>
          <p:nvPr>
            <p:ph type="subTitle" idx="1"/>
          </p:nvPr>
        </p:nvSpPr>
        <p:spPr/>
        <p:txBody>
          <a:bodyPr>
            <a:normAutofit/>
          </a:bodyPr>
          <a:lstStyle/>
          <a:p>
            <a:r>
              <a:rPr lang="en-US" sz="4000" b="1" dirty="0">
                <a:solidFill>
                  <a:schemeClr val="accent4">
                    <a:lumMod val="50000"/>
                  </a:schemeClr>
                </a:solidFill>
                <a:latin typeface="+mj-lt"/>
              </a:rPr>
              <a:t>Design Study</a:t>
            </a:r>
          </a:p>
        </p:txBody>
      </p:sp>
      <p:grpSp>
        <p:nvGrpSpPr>
          <p:cNvPr id="5" name="Group 4">
            <a:extLst>
              <a:ext uri="{FF2B5EF4-FFF2-40B4-BE49-F238E27FC236}">
                <a16:creationId xmlns:a16="http://schemas.microsoft.com/office/drawing/2014/main" id="{14B23A31-AFF2-49A2-928E-BBDFE2BD47E5}"/>
              </a:ext>
            </a:extLst>
          </p:cNvPr>
          <p:cNvGrpSpPr/>
          <p:nvPr/>
        </p:nvGrpSpPr>
        <p:grpSpPr>
          <a:xfrm>
            <a:off x="3380013" y="908818"/>
            <a:ext cx="5431973" cy="1418231"/>
            <a:chOff x="0" y="68744"/>
            <a:chExt cx="5431973" cy="1418231"/>
          </a:xfrm>
        </p:grpSpPr>
        <p:sp>
          <p:nvSpPr>
            <p:cNvPr id="6" name="Rectangle 5">
              <a:extLst>
                <a:ext uri="{FF2B5EF4-FFF2-40B4-BE49-F238E27FC236}">
                  <a16:creationId xmlns:a16="http://schemas.microsoft.com/office/drawing/2014/main" id="{FE6F1DAF-A51A-4C5F-8F9A-17906123E25B}"/>
                </a:ext>
              </a:extLst>
            </p:cNvPr>
            <p:cNvSpPr/>
            <p:nvPr/>
          </p:nvSpPr>
          <p:spPr>
            <a:xfrm>
              <a:off x="0" y="163536"/>
              <a:ext cx="5018313" cy="1323439"/>
            </a:xfrm>
            <a:prstGeom prst="rect">
              <a:avLst/>
            </a:prstGeom>
            <a:noFill/>
          </p:spPr>
          <p:txBody>
            <a:bodyPr wrap="square" lIns="91440" tIns="45720" rIns="91440" bIns="45720">
              <a:spAutoFit/>
            </a:bodyPr>
            <a:lstStyle/>
            <a:p>
              <a:pPr algn="ctr"/>
              <a:r>
                <a:rPr lang="en-US" sz="8000" b="1" cap="none" spc="0" dirty="0">
                  <a:ln w="38100">
                    <a:solidFill>
                      <a:sysClr val="windowText" lastClr="000000"/>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latin typeface="Amasis MT Pro Black" panose="02040A04050005020304" pitchFamily="18" charset="0"/>
                  <a:cs typeface="Aldhabi" panose="01000000000000000000" pitchFamily="2" charset="-78"/>
                </a:rPr>
                <a:t>LEFSV</a:t>
              </a:r>
              <a:r>
                <a:rPr lang="en-US" sz="8000" b="1" dirty="0">
                  <a:ln w="38100">
                    <a:solidFill>
                      <a:sysClr val="windowText" lastClr="000000"/>
                    </a:solidFill>
                    <a:prstDash val="solid"/>
                  </a:ln>
                  <a:blipFill dpi="0" rotWithShape="1">
                    <a:blip r:embed="rId2">
                      <a:extLst>
                        <a:ext uri="{28A0092B-C50C-407E-A947-70E740481C1C}">
                          <a14:useLocalDpi xmlns:a14="http://schemas.microsoft.com/office/drawing/2010/main" val="0"/>
                        </a:ext>
                      </a:extLst>
                    </a:blip>
                    <a:srcRect/>
                    <a:stretch>
                      <a:fillRect/>
                    </a:stretch>
                  </a:blipFill>
                  <a:latin typeface="Amasis MT Pro Black" panose="02040A04050005020304" pitchFamily="18" charset="0"/>
                  <a:cs typeface="Aldhabi" panose="01000000000000000000" pitchFamily="2" charset="-78"/>
                </a:rPr>
                <a:t>  X</a:t>
              </a:r>
            </a:p>
          </p:txBody>
        </p:sp>
        <p:sp>
          <p:nvSpPr>
            <p:cNvPr id="7" name="Rectangle 6">
              <a:extLst>
                <a:ext uri="{FF2B5EF4-FFF2-40B4-BE49-F238E27FC236}">
                  <a16:creationId xmlns:a16="http://schemas.microsoft.com/office/drawing/2014/main" id="{55819D21-CA44-4C0C-8604-C9055689E8DC}"/>
                </a:ext>
              </a:extLst>
            </p:cNvPr>
            <p:cNvSpPr/>
            <p:nvPr/>
          </p:nvSpPr>
          <p:spPr>
            <a:xfrm>
              <a:off x="3461659" y="68744"/>
              <a:ext cx="1970314" cy="1323439"/>
            </a:xfrm>
            <a:prstGeom prst="rect">
              <a:avLst/>
            </a:prstGeom>
            <a:noFill/>
          </p:spPr>
          <p:txBody>
            <a:bodyPr wrap="square" lIns="91440" tIns="45720" rIns="91440" bIns="45720">
              <a:spAutoFit/>
            </a:bodyPr>
            <a:lstStyle/>
            <a:p>
              <a:pPr algn="ctr"/>
              <a:r>
                <a:rPr lang="en-US" sz="8000" b="1" cap="none" spc="0" dirty="0">
                  <a:ln w="38100">
                    <a:solidFill>
                      <a:sysClr val="windowText" lastClr="000000"/>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latin typeface="Amasis MT Pro Black" panose="02040A04050005020304" pitchFamily="18" charset="0"/>
                  <a:cs typeface="Aldhabi" panose="01000000000000000000" pitchFamily="2" charset="-78"/>
                </a:rPr>
                <a:t>(   )</a:t>
              </a:r>
              <a:endParaRPr lang="en-US" sz="8000" b="1" dirty="0">
                <a:ln w="38100">
                  <a:solidFill>
                    <a:sysClr val="windowText" lastClr="000000"/>
                  </a:solidFill>
                  <a:prstDash val="solid"/>
                </a:ln>
                <a:blipFill dpi="0" rotWithShape="1">
                  <a:blip r:embed="rId2">
                    <a:extLst>
                      <a:ext uri="{28A0092B-C50C-407E-A947-70E740481C1C}">
                        <a14:useLocalDpi xmlns:a14="http://schemas.microsoft.com/office/drawing/2010/main" val="0"/>
                      </a:ext>
                    </a:extLst>
                  </a:blip>
                  <a:srcRect/>
                  <a:stretch>
                    <a:fillRect/>
                  </a:stretch>
                </a:blipFill>
                <a:latin typeface="Amasis MT Pro Black" panose="02040A04050005020304" pitchFamily="18" charset="0"/>
                <a:cs typeface="Aldhabi" panose="01000000000000000000" pitchFamily="2" charset="-78"/>
              </a:endParaRPr>
            </a:p>
          </p:txBody>
        </p:sp>
      </p:grpSp>
      <p:sp>
        <p:nvSpPr>
          <p:cNvPr id="8" name="TextBox 7">
            <a:extLst>
              <a:ext uri="{FF2B5EF4-FFF2-40B4-BE49-F238E27FC236}">
                <a16:creationId xmlns:a16="http://schemas.microsoft.com/office/drawing/2014/main" id="{4CE474A7-E37F-4C8F-9C87-5756C3FE08DA}"/>
              </a:ext>
            </a:extLst>
          </p:cNvPr>
          <p:cNvSpPr txBox="1"/>
          <p:nvPr/>
        </p:nvSpPr>
        <p:spPr>
          <a:xfrm>
            <a:off x="8959158" y="5214257"/>
            <a:ext cx="2857642" cy="1384995"/>
          </a:xfrm>
          <a:prstGeom prst="rect">
            <a:avLst/>
          </a:prstGeom>
          <a:noFill/>
        </p:spPr>
        <p:txBody>
          <a:bodyPr wrap="none" rtlCol="0">
            <a:spAutoFit/>
          </a:bodyPr>
          <a:lstStyle/>
          <a:p>
            <a:r>
              <a:rPr lang="en-US" sz="2800" b="1" dirty="0">
                <a:solidFill>
                  <a:schemeClr val="accent4">
                    <a:lumMod val="50000"/>
                  </a:schemeClr>
                </a:solidFill>
                <a:latin typeface="+mj-lt"/>
              </a:rPr>
              <a:t>Jonathan Hale</a:t>
            </a:r>
          </a:p>
          <a:p>
            <a:r>
              <a:rPr lang="en-US" sz="2800" b="1" dirty="0">
                <a:solidFill>
                  <a:schemeClr val="accent4">
                    <a:lumMod val="50000"/>
                  </a:schemeClr>
                </a:solidFill>
                <a:latin typeface="+mj-lt"/>
              </a:rPr>
              <a:t>Patrick F Naughton</a:t>
            </a:r>
          </a:p>
          <a:p>
            <a:r>
              <a:rPr lang="en-US" sz="2800" b="1" dirty="0">
                <a:solidFill>
                  <a:schemeClr val="accent4">
                    <a:lumMod val="50000"/>
                  </a:schemeClr>
                </a:solidFill>
                <a:latin typeface="+mj-lt"/>
              </a:rPr>
              <a:t>July 2</a:t>
            </a:r>
            <a:r>
              <a:rPr lang="en-US" sz="2800" b="1" baseline="30000" dirty="0">
                <a:solidFill>
                  <a:schemeClr val="accent4">
                    <a:lumMod val="50000"/>
                  </a:schemeClr>
                </a:solidFill>
                <a:latin typeface="+mj-lt"/>
              </a:rPr>
              <a:t>nd</a:t>
            </a:r>
            <a:r>
              <a:rPr lang="en-US" sz="2800" b="1" dirty="0">
                <a:solidFill>
                  <a:schemeClr val="accent4">
                    <a:lumMod val="50000"/>
                  </a:schemeClr>
                </a:solidFill>
                <a:latin typeface="+mj-lt"/>
              </a:rPr>
              <a:t>. 2021</a:t>
            </a:r>
          </a:p>
        </p:txBody>
      </p:sp>
      <p:pic>
        <p:nvPicPr>
          <p:cNvPr id="9" name="Picture 8">
            <a:extLst>
              <a:ext uri="{FF2B5EF4-FFF2-40B4-BE49-F238E27FC236}">
                <a16:creationId xmlns:a16="http://schemas.microsoft.com/office/drawing/2014/main" id="{0EB5E45B-FB00-4800-A889-A9A217502EA6}"/>
              </a:ext>
            </a:extLst>
          </p:cNvPr>
          <p:cNvPicPr>
            <a:picLocks noChangeAspect="1"/>
          </p:cNvPicPr>
          <p:nvPr/>
        </p:nvPicPr>
        <p:blipFill>
          <a:blip r:embed="rId3"/>
          <a:stretch>
            <a:fillRect/>
          </a:stretch>
        </p:blipFill>
        <p:spPr>
          <a:xfrm>
            <a:off x="163640" y="3628716"/>
            <a:ext cx="6563186" cy="3097477"/>
          </a:xfrm>
          <a:prstGeom prst="rect">
            <a:avLst/>
          </a:prstGeom>
        </p:spPr>
      </p:pic>
    </p:spTree>
    <p:extLst>
      <p:ext uri="{BB962C8B-B14F-4D97-AF65-F5344CB8AC3E}">
        <p14:creationId xmlns:p14="http://schemas.microsoft.com/office/powerpoint/2010/main" val="367169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3B21DE-F3FF-4CCC-80A4-A140AB468B3E}"/>
              </a:ext>
            </a:extLst>
          </p:cNvPr>
          <p:cNvSpPr>
            <a:spLocks noGrp="1"/>
          </p:cNvSpPr>
          <p:nvPr>
            <p:ph idx="1"/>
          </p:nvPr>
        </p:nvSpPr>
        <p:spPr>
          <a:xfrm>
            <a:off x="261255" y="1650259"/>
            <a:ext cx="11571515" cy="4848512"/>
          </a:xfrm>
        </p:spPr>
        <p:txBody>
          <a:bodyPr>
            <a:normAutofit fontScale="62500" lnSpcReduction="20000"/>
          </a:bodyPr>
          <a:lstStyle/>
          <a:p>
            <a:pPr marL="0" indent="0">
              <a:buNone/>
            </a:pPr>
            <a:r>
              <a:rPr lang="en-US" sz="3200" dirty="0">
                <a:solidFill>
                  <a:schemeClr val="accent6">
                    <a:lumMod val="50000"/>
                  </a:schemeClr>
                </a:solidFill>
              </a:rPr>
              <a:t>Results</a:t>
            </a:r>
          </a:p>
          <a:p>
            <a:pPr marL="685800" indent="-403225">
              <a:buFont typeface="+mj-lt"/>
              <a:buAutoNum type="arabicPeriod"/>
            </a:pPr>
            <a:r>
              <a:rPr lang="en-US" dirty="0">
                <a:solidFill>
                  <a:schemeClr val="accent6">
                    <a:lumMod val="50000"/>
                  </a:schemeClr>
                </a:solidFill>
              </a:rPr>
              <a:t>Researched </a:t>
            </a:r>
          </a:p>
          <a:p>
            <a:pPr marL="1082675" lvl="1" indent="-342900"/>
            <a:r>
              <a:rPr lang="en-US" sz="2600" dirty="0">
                <a:solidFill>
                  <a:schemeClr val="accent6">
                    <a:lumMod val="50000"/>
                  </a:schemeClr>
                </a:solidFill>
              </a:rPr>
              <a:t>IUSMC decision to retire heavy armored units</a:t>
            </a:r>
          </a:p>
          <a:p>
            <a:pPr marL="1082675" lvl="1" indent="-342900"/>
            <a:r>
              <a:rPr lang="en-US" sz="2600" dirty="0">
                <a:solidFill>
                  <a:schemeClr val="accent6">
                    <a:lumMod val="50000"/>
                  </a:schemeClr>
                </a:solidFill>
              </a:rPr>
              <a:t>Legacy and emerging USMC missions</a:t>
            </a:r>
          </a:p>
          <a:p>
            <a:pPr marL="1082675" lvl="1" indent="-342900"/>
            <a:r>
              <a:rPr lang="en-US" sz="2600" dirty="0">
                <a:solidFill>
                  <a:schemeClr val="accent6">
                    <a:lumMod val="50000"/>
                  </a:schemeClr>
                </a:solidFill>
              </a:rPr>
              <a:t>Legacy fire support vehicles and previous design studies</a:t>
            </a:r>
          </a:p>
          <a:p>
            <a:pPr marL="685800" indent="-403225">
              <a:buFont typeface="+mj-lt"/>
              <a:buAutoNum type="arabicPeriod"/>
            </a:pPr>
            <a:r>
              <a:rPr lang="en-US" dirty="0">
                <a:solidFill>
                  <a:schemeClr val="accent6">
                    <a:lumMod val="50000"/>
                  </a:schemeClr>
                </a:solidFill>
              </a:rPr>
              <a:t>Developed high level requirements for a Light Expeditionary Fire Support Vehicle to support USMC legacy and emerging missions</a:t>
            </a:r>
          </a:p>
          <a:p>
            <a:pPr marL="1082675" lvl="1" indent="-342900"/>
            <a:r>
              <a:rPr lang="en-US" sz="2600" dirty="0">
                <a:solidFill>
                  <a:schemeClr val="accent6">
                    <a:lumMod val="50000"/>
                  </a:schemeClr>
                </a:solidFill>
              </a:rPr>
              <a:t>Investigated alternate processes for addressing requirements and “</a:t>
            </a:r>
            <a:r>
              <a:rPr lang="en-US" sz="2600" dirty="0" err="1">
                <a:solidFill>
                  <a:schemeClr val="accent6">
                    <a:lumMod val="50000"/>
                  </a:schemeClr>
                </a:solidFill>
              </a:rPr>
              <a:t>desirements</a:t>
            </a:r>
            <a:r>
              <a:rPr lang="en-US" sz="2600" dirty="0">
                <a:solidFill>
                  <a:schemeClr val="accent6">
                    <a:lumMod val="50000"/>
                  </a:schemeClr>
                </a:solidFill>
              </a:rPr>
              <a:t>”</a:t>
            </a:r>
          </a:p>
          <a:p>
            <a:pPr marL="685800" indent="-403225">
              <a:buFont typeface="+mj-lt"/>
              <a:buAutoNum type="arabicPeriod"/>
            </a:pPr>
            <a:r>
              <a:rPr lang="en-US" dirty="0">
                <a:solidFill>
                  <a:schemeClr val="accent6">
                    <a:lumMod val="50000"/>
                  </a:schemeClr>
                </a:solidFill>
              </a:rPr>
              <a:t>Developed </a:t>
            </a:r>
          </a:p>
          <a:p>
            <a:pPr marL="1082675" lvl="1" indent="-342900"/>
            <a:r>
              <a:rPr lang="en-US" sz="2600" dirty="0">
                <a:solidFill>
                  <a:schemeClr val="accent6">
                    <a:lumMod val="50000"/>
                  </a:schemeClr>
                </a:solidFill>
              </a:rPr>
              <a:t>100+ page report summarizing work done to date</a:t>
            </a:r>
          </a:p>
          <a:p>
            <a:pPr marL="1082675" lvl="1" indent="-342900"/>
            <a:r>
              <a:rPr lang="en-US" sz="2600" dirty="0">
                <a:solidFill>
                  <a:schemeClr val="accent6">
                    <a:lumMod val="50000"/>
                  </a:schemeClr>
                </a:solidFill>
              </a:rPr>
              <a:t>Concept design methodology for light/medium armored fire support vehicles</a:t>
            </a:r>
          </a:p>
          <a:p>
            <a:pPr marL="1082675" lvl="1" indent="-342900"/>
            <a:r>
              <a:rPr lang="en-US" sz="2600" dirty="0">
                <a:solidFill>
                  <a:schemeClr val="accent6">
                    <a:lumMod val="50000"/>
                  </a:schemeClr>
                </a:solidFill>
              </a:rPr>
              <a:t>Initial design concept and an array of several options</a:t>
            </a:r>
          </a:p>
          <a:p>
            <a:pPr marL="685800" indent="-403225">
              <a:buFont typeface="+mj-lt"/>
              <a:buAutoNum type="arabicPeriod"/>
            </a:pPr>
            <a:r>
              <a:rPr lang="en-US" dirty="0">
                <a:solidFill>
                  <a:schemeClr val="accent6">
                    <a:lumMod val="50000"/>
                  </a:schemeClr>
                </a:solidFill>
              </a:rPr>
              <a:t>Work ongoing to refine tools and developing more trade-offs</a:t>
            </a:r>
          </a:p>
          <a:p>
            <a:pPr marL="0" indent="0">
              <a:buNone/>
            </a:pPr>
            <a:r>
              <a:rPr lang="en-US" sz="3200" dirty="0">
                <a:solidFill>
                  <a:schemeClr val="accent6">
                    <a:lumMod val="50000"/>
                  </a:schemeClr>
                </a:solidFill>
              </a:rPr>
              <a:t>Conclusions</a:t>
            </a:r>
          </a:p>
          <a:p>
            <a:pPr marL="685800" indent="-403225">
              <a:buFont typeface="+mj-lt"/>
              <a:buAutoNum type="arabicPeriod"/>
            </a:pPr>
            <a:r>
              <a:rPr lang="en-US" dirty="0">
                <a:solidFill>
                  <a:schemeClr val="accent6">
                    <a:lumMod val="50000"/>
                  </a:schemeClr>
                </a:solidFill>
              </a:rPr>
              <a:t>A Light Expeditionary Fire Support Vehicle appears to be a viable option to support current and future USMC missions</a:t>
            </a:r>
          </a:p>
          <a:p>
            <a:pPr marL="685800" indent="-403225">
              <a:buFont typeface="+mj-lt"/>
              <a:buAutoNum type="arabicPeriod"/>
            </a:pPr>
            <a:r>
              <a:rPr lang="en-US" dirty="0">
                <a:solidFill>
                  <a:schemeClr val="accent6">
                    <a:lumMod val="50000"/>
                  </a:schemeClr>
                </a:solidFill>
              </a:rPr>
              <a:t>A variety of options would need to be further analyzed and reviewed to assess best means of accomplishing design mission</a:t>
            </a:r>
          </a:p>
          <a:p>
            <a:pPr marL="514350" indent="-514350">
              <a:buFont typeface="+mj-lt"/>
              <a:buAutoNum type="arabicPeriod"/>
            </a:pPr>
            <a:endParaRPr lang="en-US" dirty="0">
              <a:solidFill>
                <a:schemeClr val="accent6">
                  <a:lumMod val="50000"/>
                </a:schemeClr>
              </a:solidFill>
            </a:endParaRPr>
          </a:p>
          <a:p>
            <a:pPr marL="514350" indent="-514350">
              <a:buFont typeface="+mj-lt"/>
              <a:buAutoNum type="arabicPeriod"/>
            </a:pPr>
            <a:endParaRPr lang="en-US" dirty="0">
              <a:solidFill>
                <a:schemeClr val="accent6">
                  <a:lumMod val="50000"/>
                </a:schemeClr>
              </a:solidFill>
            </a:endParaRPr>
          </a:p>
          <a:p>
            <a:pPr marL="514350" indent="-514350">
              <a:buFont typeface="+mj-lt"/>
              <a:buAutoNum type="arabicPeriod"/>
            </a:pPr>
            <a:endParaRPr lang="en-US" dirty="0">
              <a:solidFill>
                <a:schemeClr val="accent6">
                  <a:lumMod val="50000"/>
                </a:schemeClr>
              </a:solidFill>
            </a:endParaRPr>
          </a:p>
          <a:p>
            <a:pPr marL="514350" indent="-514350">
              <a:buFont typeface="+mj-lt"/>
              <a:buAutoNum type="arabicPeriod"/>
            </a:pPr>
            <a:endParaRPr lang="en-US" dirty="0"/>
          </a:p>
        </p:txBody>
      </p:sp>
      <p:grpSp>
        <p:nvGrpSpPr>
          <p:cNvPr id="13" name="Group 12">
            <a:extLst>
              <a:ext uri="{FF2B5EF4-FFF2-40B4-BE49-F238E27FC236}">
                <a16:creationId xmlns:a16="http://schemas.microsoft.com/office/drawing/2014/main" id="{8A6A7914-0640-49B1-849F-01879EB0EB3B}"/>
              </a:ext>
            </a:extLst>
          </p:cNvPr>
          <p:cNvGrpSpPr/>
          <p:nvPr/>
        </p:nvGrpSpPr>
        <p:grpSpPr>
          <a:xfrm>
            <a:off x="0" y="-72774"/>
            <a:ext cx="12192000" cy="1478768"/>
            <a:chOff x="0" y="-72774"/>
            <a:chExt cx="12192000" cy="1478768"/>
          </a:xfrm>
        </p:grpSpPr>
        <p:sp>
          <p:nvSpPr>
            <p:cNvPr id="14" name="Rectangle 13">
              <a:extLst>
                <a:ext uri="{FF2B5EF4-FFF2-40B4-BE49-F238E27FC236}">
                  <a16:creationId xmlns:a16="http://schemas.microsoft.com/office/drawing/2014/main" id="{69267DC9-A37F-4969-8A4B-24816942737E}"/>
                </a:ext>
              </a:extLst>
            </p:cNvPr>
            <p:cNvSpPr/>
            <p:nvPr/>
          </p:nvSpPr>
          <p:spPr>
            <a:xfrm>
              <a:off x="0" y="-10096"/>
              <a:ext cx="12192000" cy="457200"/>
            </a:xfrm>
            <a:prstGeom prst="rect">
              <a:avLst/>
            </a:prstGeom>
            <a:solidFill>
              <a:schemeClr val="accent1">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28D1349-1B95-498C-A4BE-AB4F5B031E2A}"/>
                </a:ext>
              </a:extLst>
            </p:cNvPr>
            <p:cNvSpPr/>
            <p:nvPr/>
          </p:nvSpPr>
          <p:spPr>
            <a:xfrm>
              <a:off x="0" y="468954"/>
              <a:ext cx="12192000" cy="457200"/>
            </a:xfrm>
            <a:prstGeom prst="rect">
              <a:avLst/>
            </a:prstGeom>
            <a:solidFill>
              <a:schemeClr val="accent4">
                <a:lumMod val="60000"/>
                <a:lumOff val="40000"/>
                <a:alpha val="5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2328DBF-2D71-4676-99F8-559A726AE78E}"/>
                </a:ext>
              </a:extLst>
            </p:cNvPr>
            <p:cNvSpPr/>
            <p:nvPr/>
          </p:nvSpPr>
          <p:spPr>
            <a:xfrm>
              <a:off x="0" y="948794"/>
              <a:ext cx="12192000" cy="457200"/>
            </a:xfrm>
            <a:prstGeom prst="rect">
              <a:avLst/>
            </a:prstGeom>
            <a:solidFill>
              <a:schemeClr val="accent6">
                <a:lumMod val="50000"/>
                <a:alpha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5DE12B7-D536-420A-B823-F45BFE877FCE}"/>
                </a:ext>
              </a:extLst>
            </p:cNvPr>
            <p:cNvSpPr/>
            <p:nvPr/>
          </p:nvSpPr>
          <p:spPr>
            <a:xfrm>
              <a:off x="0" y="43790"/>
              <a:ext cx="5018313" cy="1323439"/>
            </a:xfrm>
            <a:prstGeom prst="rect">
              <a:avLst/>
            </a:prstGeom>
            <a:noFill/>
          </p:spPr>
          <p:txBody>
            <a:bodyPr wrap="square" lIns="91440" tIns="45720" rIns="91440" bIns="45720">
              <a:spAutoFit/>
            </a:bodyPr>
            <a:lstStyle/>
            <a:p>
              <a:pPr algn="ctr"/>
              <a:r>
                <a:rPr lang="en-US" sz="8000" b="1" cap="none" spc="0" dirty="0">
                  <a:ln w="38100">
                    <a:solidFill>
                      <a:sysClr val="windowText" lastClr="000000"/>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latin typeface="Amasis MT Pro Black" panose="02040A04050005020304" pitchFamily="18" charset="0"/>
                  <a:cs typeface="Aldhabi" panose="01000000000000000000" pitchFamily="2" charset="-78"/>
                </a:rPr>
                <a:t>LEFSV</a:t>
              </a:r>
              <a:r>
                <a:rPr lang="en-US" sz="8000" b="1" dirty="0">
                  <a:ln w="38100">
                    <a:solidFill>
                      <a:sysClr val="windowText" lastClr="000000"/>
                    </a:solidFill>
                    <a:prstDash val="solid"/>
                  </a:ln>
                  <a:blipFill dpi="0" rotWithShape="1">
                    <a:blip r:embed="rId2">
                      <a:extLst>
                        <a:ext uri="{28A0092B-C50C-407E-A947-70E740481C1C}">
                          <a14:useLocalDpi xmlns:a14="http://schemas.microsoft.com/office/drawing/2010/main" val="0"/>
                        </a:ext>
                      </a:extLst>
                    </a:blip>
                    <a:srcRect/>
                    <a:stretch>
                      <a:fillRect/>
                    </a:stretch>
                  </a:blipFill>
                  <a:latin typeface="Amasis MT Pro Black" panose="02040A04050005020304" pitchFamily="18" charset="0"/>
                  <a:cs typeface="Aldhabi" panose="01000000000000000000" pitchFamily="2" charset="-78"/>
                </a:rPr>
                <a:t>  X</a:t>
              </a:r>
            </a:p>
          </p:txBody>
        </p:sp>
        <p:sp>
          <p:nvSpPr>
            <p:cNvPr id="18" name="Rectangle 17">
              <a:extLst>
                <a:ext uri="{FF2B5EF4-FFF2-40B4-BE49-F238E27FC236}">
                  <a16:creationId xmlns:a16="http://schemas.microsoft.com/office/drawing/2014/main" id="{55348CAD-FA4A-4AB3-BF54-5D53F85EE391}"/>
                </a:ext>
              </a:extLst>
            </p:cNvPr>
            <p:cNvSpPr/>
            <p:nvPr/>
          </p:nvSpPr>
          <p:spPr>
            <a:xfrm>
              <a:off x="3461659" y="-72774"/>
              <a:ext cx="1970314" cy="1323439"/>
            </a:xfrm>
            <a:prstGeom prst="rect">
              <a:avLst/>
            </a:prstGeom>
            <a:noFill/>
          </p:spPr>
          <p:txBody>
            <a:bodyPr wrap="square" lIns="91440" tIns="45720" rIns="91440" bIns="45720">
              <a:spAutoFit/>
            </a:bodyPr>
            <a:lstStyle/>
            <a:p>
              <a:pPr algn="ctr"/>
              <a:r>
                <a:rPr lang="en-US" sz="8000" b="1" cap="none" spc="0" dirty="0">
                  <a:ln w="38100">
                    <a:solidFill>
                      <a:sysClr val="windowText" lastClr="000000"/>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latin typeface="Amasis MT Pro Black" panose="02040A04050005020304" pitchFamily="18" charset="0"/>
                  <a:cs typeface="Aldhabi" panose="01000000000000000000" pitchFamily="2" charset="-78"/>
                </a:rPr>
                <a:t>(   )</a:t>
              </a:r>
              <a:endParaRPr lang="en-US" sz="8000" b="1" dirty="0">
                <a:ln w="38100">
                  <a:solidFill>
                    <a:sysClr val="windowText" lastClr="000000"/>
                  </a:solidFill>
                  <a:prstDash val="solid"/>
                </a:ln>
                <a:blipFill dpi="0" rotWithShape="1">
                  <a:blip r:embed="rId2">
                    <a:extLst>
                      <a:ext uri="{28A0092B-C50C-407E-A947-70E740481C1C}">
                        <a14:useLocalDpi xmlns:a14="http://schemas.microsoft.com/office/drawing/2010/main" val="0"/>
                      </a:ext>
                    </a:extLst>
                  </a:blip>
                  <a:srcRect/>
                  <a:stretch>
                    <a:fillRect/>
                  </a:stretch>
                </a:blipFill>
                <a:latin typeface="Amasis MT Pro Black" panose="02040A04050005020304" pitchFamily="18" charset="0"/>
                <a:cs typeface="Aldhabi" panose="01000000000000000000" pitchFamily="2" charset="-78"/>
              </a:endParaRPr>
            </a:p>
          </p:txBody>
        </p:sp>
      </p:grpSp>
      <p:sp>
        <p:nvSpPr>
          <p:cNvPr id="12" name="Rectangle 11">
            <a:extLst>
              <a:ext uri="{FF2B5EF4-FFF2-40B4-BE49-F238E27FC236}">
                <a16:creationId xmlns:a16="http://schemas.microsoft.com/office/drawing/2014/main" id="{1F76E6CB-7FB1-43F5-9308-EBC775BE266E}"/>
              </a:ext>
            </a:extLst>
          </p:cNvPr>
          <p:cNvSpPr/>
          <p:nvPr/>
        </p:nvSpPr>
        <p:spPr>
          <a:xfrm>
            <a:off x="6156425" y="272934"/>
            <a:ext cx="5968685" cy="830997"/>
          </a:xfrm>
          <a:prstGeom prst="rect">
            <a:avLst/>
          </a:prstGeom>
          <a:noFill/>
        </p:spPr>
        <p:txBody>
          <a:bodyPr wrap="none" lIns="91440" tIns="45720" rIns="91440" bIns="45720">
            <a:spAutoFit/>
          </a:bodyPr>
          <a:lstStyle/>
          <a:p>
            <a:pPr algn="ctr"/>
            <a:r>
              <a:rPr lang="en-US" sz="4800" b="0" cap="none" spc="0" dirty="0">
                <a:ln w="0"/>
                <a:solidFill>
                  <a:schemeClr val="accent6">
                    <a:lumMod val="50000"/>
                  </a:schemeClr>
                </a:solidFill>
                <a:effectLst>
                  <a:outerShdw blurRad="38100" dist="19050" dir="2700000" algn="tl" rotWithShape="0">
                    <a:schemeClr val="dk1">
                      <a:alpha val="40000"/>
                    </a:schemeClr>
                  </a:outerShdw>
                </a:effectLst>
              </a:rPr>
              <a:t>- Results &amp; Conclusions</a:t>
            </a:r>
          </a:p>
        </p:txBody>
      </p:sp>
    </p:spTree>
    <p:extLst>
      <p:ext uri="{BB962C8B-B14F-4D97-AF65-F5344CB8AC3E}">
        <p14:creationId xmlns:p14="http://schemas.microsoft.com/office/powerpoint/2010/main" val="4244219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3B21DE-F3FF-4CCC-80A4-A140AB468B3E}"/>
              </a:ext>
            </a:extLst>
          </p:cNvPr>
          <p:cNvSpPr>
            <a:spLocks noGrp="1"/>
          </p:cNvSpPr>
          <p:nvPr>
            <p:ph idx="1"/>
          </p:nvPr>
        </p:nvSpPr>
        <p:spPr>
          <a:xfrm>
            <a:off x="272137" y="1825624"/>
            <a:ext cx="8946814" cy="4868839"/>
          </a:xfrm>
        </p:spPr>
        <p:txBody>
          <a:bodyPr>
            <a:normAutofit lnSpcReduction="10000"/>
          </a:bodyPr>
          <a:lstStyle/>
          <a:p>
            <a:pPr marL="0" indent="0">
              <a:buNone/>
            </a:pPr>
            <a:r>
              <a:rPr lang="en-US" dirty="0">
                <a:solidFill>
                  <a:schemeClr val="accent6">
                    <a:lumMod val="50000"/>
                  </a:schemeClr>
                </a:solidFill>
              </a:rPr>
              <a:t>Additional design points and excursions, such as;</a:t>
            </a:r>
          </a:p>
          <a:p>
            <a:pPr lvl="1"/>
            <a:r>
              <a:rPr lang="en-US" dirty="0">
                <a:solidFill>
                  <a:schemeClr val="accent6">
                    <a:lumMod val="50000"/>
                  </a:schemeClr>
                </a:solidFill>
              </a:rPr>
              <a:t>Minimally sized, manned concept (using FV101 CVR(T) as a basis w/ 75mm or 90mm main gun)</a:t>
            </a:r>
          </a:p>
          <a:p>
            <a:pPr lvl="1"/>
            <a:r>
              <a:rPr lang="en-US" dirty="0">
                <a:solidFill>
                  <a:schemeClr val="accent6">
                    <a:lumMod val="50000"/>
                  </a:schemeClr>
                </a:solidFill>
              </a:rPr>
              <a:t>Over the horizon amphibious capability (EFV-like </a:t>
            </a:r>
            <a:r>
              <a:rPr lang="en-US" dirty="0" err="1">
                <a:solidFill>
                  <a:schemeClr val="accent6">
                    <a:lumMod val="50000"/>
                  </a:schemeClr>
                </a:solidFill>
              </a:rPr>
              <a:t>planing</a:t>
            </a:r>
            <a:r>
              <a:rPr lang="en-US" dirty="0">
                <a:solidFill>
                  <a:schemeClr val="accent6">
                    <a:lumMod val="50000"/>
                  </a:schemeClr>
                </a:solidFill>
              </a:rPr>
              <a:t> body &amp; flaps)</a:t>
            </a:r>
          </a:p>
          <a:p>
            <a:pPr lvl="1"/>
            <a:r>
              <a:rPr lang="en-US" dirty="0">
                <a:solidFill>
                  <a:schemeClr val="accent6">
                    <a:lumMod val="50000"/>
                  </a:schemeClr>
                </a:solidFill>
              </a:rPr>
              <a:t>Improved safety ideas (inflatable or fixed buoyancy collar)</a:t>
            </a:r>
          </a:p>
          <a:p>
            <a:pPr lvl="1"/>
            <a:r>
              <a:rPr lang="en-US" dirty="0">
                <a:solidFill>
                  <a:schemeClr val="accent6">
                    <a:lumMod val="50000"/>
                  </a:schemeClr>
                </a:solidFill>
              </a:rPr>
              <a:t>Improved hull shape/bow flap ideas</a:t>
            </a:r>
          </a:p>
          <a:p>
            <a:pPr marL="0" indent="0">
              <a:buNone/>
            </a:pPr>
            <a:r>
              <a:rPr lang="en-US" dirty="0">
                <a:solidFill>
                  <a:schemeClr val="accent6">
                    <a:lumMod val="50000"/>
                  </a:schemeClr>
                </a:solidFill>
              </a:rPr>
              <a:t>Possible CFD analyses to confirm resistance estimates</a:t>
            </a:r>
          </a:p>
          <a:p>
            <a:pPr marL="0" indent="0">
              <a:buNone/>
            </a:pPr>
            <a:r>
              <a:rPr lang="en-US" dirty="0">
                <a:solidFill>
                  <a:schemeClr val="accent6">
                    <a:lumMod val="50000"/>
                  </a:schemeClr>
                </a:solidFill>
              </a:rPr>
              <a:t>Further analyses of </a:t>
            </a:r>
          </a:p>
          <a:p>
            <a:pPr lvl="1"/>
            <a:r>
              <a:rPr lang="en-US" dirty="0">
                <a:solidFill>
                  <a:schemeClr val="accent6">
                    <a:lumMod val="50000"/>
                  </a:schemeClr>
                </a:solidFill>
              </a:rPr>
              <a:t>Autonomous systems</a:t>
            </a:r>
          </a:p>
          <a:p>
            <a:pPr lvl="1"/>
            <a:r>
              <a:rPr lang="en-US" dirty="0">
                <a:solidFill>
                  <a:schemeClr val="accent6">
                    <a:lumMod val="50000"/>
                  </a:schemeClr>
                </a:solidFill>
              </a:rPr>
              <a:t>Alternate power configurations (Fuel cells, Gas Turbines, Hybrid)</a:t>
            </a:r>
          </a:p>
          <a:p>
            <a:pPr lvl="1"/>
            <a:r>
              <a:rPr lang="en-US" dirty="0">
                <a:solidFill>
                  <a:schemeClr val="accent6">
                    <a:lumMod val="50000"/>
                  </a:schemeClr>
                </a:solidFill>
              </a:rPr>
              <a:t>Transmission systems (Electric, Hybrid, Other)</a:t>
            </a:r>
          </a:p>
          <a:p>
            <a:pPr marL="514350" indent="-514350">
              <a:buFont typeface="+mj-lt"/>
              <a:buAutoNum type="arabicPeriod"/>
            </a:pPr>
            <a:endParaRPr lang="en-US" dirty="0">
              <a:solidFill>
                <a:schemeClr val="accent6">
                  <a:lumMod val="50000"/>
                </a:schemeClr>
              </a:solidFill>
            </a:endParaRPr>
          </a:p>
          <a:p>
            <a:pPr marL="514350" indent="-514350">
              <a:buFont typeface="+mj-lt"/>
              <a:buAutoNum type="arabicPeriod"/>
            </a:pPr>
            <a:endParaRPr lang="en-US" dirty="0"/>
          </a:p>
        </p:txBody>
      </p:sp>
      <p:pic>
        <p:nvPicPr>
          <p:cNvPr id="17" name="Picture 16" descr="Diagram, engineering drawing&#10;&#10;Description automatically generated">
            <a:extLst>
              <a:ext uri="{FF2B5EF4-FFF2-40B4-BE49-F238E27FC236}">
                <a16:creationId xmlns:a16="http://schemas.microsoft.com/office/drawing/2014/main" id="{09EFDB26-A4B0-4D74-A4C6-35BA5F78EA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7847" y="2834472"/>
            <a:ext cx="2063415" cy="1371600"/>
          </a:xfrm>
          <a:prstGeom prst="rect">
            <a:avLst/>
          </a:prstGeom>
        </p:spPr>
      </p:pic>
      <p:pic>
        <p:nvPicPr>
          <p:cNvPr id="20" name="Picture 19">
            <a:extLst>
              <a:ext uri="{FF2B5EF4-FFF2-40B4-BE49-F238E27FC236}">
                <a16:creationId xmlns:a16="http://schemas.microsoft.com/office/drawing/2014/main" id="{CE647562-DAA7-4C3F-A3A7-DA68CA6BE07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32172" b="77767" l="30089" r="65804"/>
                    </a14:imgEffect>
                  </a14:imgLayer>
                </a14:imgProps>
              </a:ext>
            </a:extLst>
          </a:blip>
          <a:srcRect l="32500" t="37459" r="36429" b="21905"/>
          <a:stretch/>
        </p:blipFill>
        <p:spPr>
          <a:xfrm>
            <a:off x="9607847" y="1538284"/>
            <a:ext cx="1864521" cy="1371600"/>
          </a:xfrm>
          <a:prstGeom prst="rect">
            <a:avLst/>
          </a:prstGeom>
        </p:spPr>
      </p:pic>
      <p:sp>
        <p:nvSpPr>
          <p:cNvPr id="31" name="Rectangle 30">
            <a:extLst>
              <a:ext uri="{FF2B5EF4-FFF2-40B4-BE49-F238E27FC236}">
                <a16:creationId xmlns:a16="http://schemas.microsoft.com/office/drawing/2014/main" id="{B6CE0B29-42F2-41E7-AF7B-70B1AC213968}"/>
              </a:ext>
            </a:extLst>
          </p:cNvPr>
          <p:cNvSpPr/>
          <p:nvPr/>
        </p:nvSpPr>
        <p:spPr>
          <a:xfrm>
            <a:off x="9607847" y="5644568"/>
            <a:ext cx="2235810" cy="1131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Bow Ramp Image</a:t>
            </a:r>
          </a:p>
        </p:txBody>
      </p:sp>
      <p:grpSp>
        <p:nvGrpSpPr>
          <p:cNvPr id="15" name="Group 14">
            <a:extLst>
              <a:ext uri="{FF2B5EF4-FFF2-40B4-BE49-F238E27FC236}">
                <a16:creationId xmlns:a16="http://schemas.microsoft.com/office/drawing/2014/main" id="{417924BF-6B29-486A-BABA-CA58724E1AD8}"/>
              </a:ext>
            </a:extLst>
          </p:cNvPr>
          <p:cNvGrpSpPr/>
          <p:nvPr/>
        </p:nvGrpSpPr>
        <p:grpSpPr>
          <a:xfrm>
            <a:off x="0" y="-72774"/>
            <a:ext cx="12192000" cy="1478768"/>
            <a:chOff x="0" y="-72774"/>
            <a:chExt cx="12192000" cy="1478768"/>
          </a:xfrm>
        </p:grpSpPr>
        <p:sp>
          <p:nvSpPr>
            <p:cNvPr id="16" name="Rectangle 15">
              <a:extLst>
                <a:ext uri="{FF2B5EF4-FFF2-40B4-BE49-F238E27FC236}">
                  <a16:creationId xmlns:a16="http://schemas.microsoft.com/office/drawing/2014/main" id="{A41C2B47-927D-4059-8351-2344291E4E08}"/>
                </a:ext>
              </a:extLst>
            </p:cNvPr>
            <p:cNvSpPr/>
            <p:nvPr/>
          </p:nvSpPr>
          <p:spPr>
            <a:xfrm>
              <a:off x="0" y="-10096"/>
              <a:ext cx="12192000" cy="457200"/>
            </a:xfrm>
            <a:prstGeom prst="rect">
              <a:avLst/>
            </a:prstGeom>
            <a:solidFill>
              <a:schemeClr val="accent1">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438CFC0-58DC-4804-9332-343D78C2034A}"/>
                </a:ext>
              </a:extLst>
            </p:cNvPr>
            <p:cNvSpPr/>
            <p:nvPr/>
          </p:nvSpPr>
          <p:spPr>
            <a:xfrm>
              <a:off x="0" y="468954"/>
              <a:ext cx="12192000" cy="457200"/>
            </a:xfrm>
            <a:prstGeom prst="rect">
              <a:avLst/>
            </a:prstGeom>
            <a:solidFill>
              <a:schemeClr val="accent4">
                <a:lumMod val="60000"/>
                <a:lumOff val="40000"/>
                <a:alpha val="5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C573438-A6D7-4559-8EE0-02D069D938E5}"/>
                </a:ext>
              </a:extLst>
            </p:cNvPr>
            <p:cNvSpPr/>
            <p:nvPr/>
          </p:nvSpPr>
          <p:spPr>
            <a:xfrm>
              <a:off x="0" y="948794"/>
              <a:ext cx="12192000" cy="457200"/>
            </a:xfrm>
            <a:prstGeom prst="rect">
              <a:avLst/>
            </a:prstGeom>
            <a:solidFill>
              <a:schemeClr val="accent6">
                <a:lumMod val="50000"/>
                <a:alpha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F1FB7C3-EC57-4AA6-A130-18190FE0295B}"/>
                </a:ext>
              </a:extLst>
            </p:cNvPr>
            <p:cNvSpPr/>
            <p:nvPr/>
          </p:nvSpPr>
          <p:spPr>
            <a:xfrm>
              <a:off x="0" y="43790"/>
              <a:ext cx="5018313" cy="1323439"/>
            </a:xfrm>
            <a:prstGeom prst="rect">
              <a:avLst/>
            </a:prstGeom>
            <a:noFill/>
          </p:spPr>
          <p:txBody>
            <a:bodyPr wrap="square" lIns="91440" tIns="45720" rIns="91440" bIns="45720">
              <a:spAutoFit/>
            </a:bodyPr>
            <a:lstStyle/>
            <a:p>
              <a:pPr algn="ctr"/>
              <a:r>
                <a:rPr lang="en-US" sz="8000" b="1" cap="none" spc="0" dirty="0">
                  <a:ln w="38100">
                    <a:solidFill>
                      <a:sysClr val="windowText" lastClr="000000"/>
                    </a:solidFill>
                    <a:prstDash val="solid"/>
                  </a:ln>
                  <a:blipFill dpi="0" rotWithShape="1">
                    <a:blip r:embed="rId5">
                      <a:extLst>
                        <a:ext uri="{28A0092B-C50C-407E-A947-70E740481C1C}">
                          <a14:useLocalDpi xmlns:a14="http://schemas.microsoft.com/office/drawing/2010/main" val="0"/>
                        </a:ext>
                      </a:extLst>
                    </a:blip>
                    <a:srcRect/>
                    <a:stretch>
                      <a:fillRect/>
                    </a:stretch>
                  </a:blipFill>
                  <a:effectLst/>
                  <a:latin typeface="Amasis MT Pro Black" panose="02040A04050005020304" pitchFamily="18" charset="0"/>
                  <a:cs typeface="Aldhabi" panose="01000000000000000000" pitchFamily="2" charset="-78"/>
                </a:rPr>
                <a:t>LEFSV</a:t>
              </a:r>
              <a:r>
                <a:rPr lang="en-US" sz="8000" b="1" dirty="0">
                  <a:ln w="38100">
                    <a:solidFill>
                      <a:sysClr val="windowText" lastClr="000000"/>
                    </a:solidFill>
                    <a:prstDash val="solid"/>
                  </a:ln>
                  <a:blipFill dpi="0" rotWithShape="1">
                    <a:blip r:embed="rId5">
                      <a:extLst>
                        <a:ext uri="{28A0092B-C50C-407E-A947-70E740481C1C}">
                          <a14:useLocalDpi xmlns:a14="http://schemas.microsoft.com/office/drawing/2010/main" val="0"/>
                        </a:ext>
                      </a:extLst>
                    </a:blip>
                    <a:srcRect/>
                    <a:stretch>
                      <a:fillRect/>
                    </a:stretch>
                  </a:blipFill>
                  <a:latin typeface="Amasis MT Pro Black" panose="02040A04050005020304" pitchFamily="18" charset="0"/>
                  <a:cs typeface="Aldhabi" panose="01000000000000000000" pitchFamily="2" charset="-78"/>
                </a:rPr>
                <a:t>  X</a:t>
              </a:r>
            </a:p>
          </p:txBody>
        </p:sp>
        <p:sp>
          <p:nvSpPr>
            <p:cNvPr id="22" name="Rectangle 21">
              <a:extLst>
                <a:ext uri="{FF2B5EF4-FFF2-40B4-BE49-F238E27FC236}">
                  <a16:creationId xmlns:a16="http://schemas.microsoft.com/office/drawing/2014/main" id="{0090EA8F-72AE-41B8-B473-71B48F7A97C6}"/>
                </a:ext>
              </a:extLst>
            </p:cNvPr>
            <p:cNvSpPr/>
            <p:nvPr/>
          </p:nvSpPr>
          <p:spPr>
            <a:xfrm>
              <a:off x="3461659" y="-72774"/>
              <a:ext cx="1970314" cy="1323439"/>
            </a:xfrm>
            <a:prstGeom prst="rect">
              <a:avLst/>
            </a:prstGeom>
            <a:noFill/>
          </p:spPr>
          <p:txBody>
            <a:bodyPr wrap="square" lIns="91440" tIns="45720" rIns="91440" bIns="45720">
              <a:spAutoFit/>
            </a:bodyPr>
            <a:lstStyle/>
            <a:p>
              <a:pPr algn="ctr"/>
              <a:r>
                <a:rPr lang="en-US" sz="8000" b="1" cap="none" spc="0" dirty="0">
                  <a:ln w="38100">
                    <a:solidFill>
                      <a:sysClr val="windowText" lastClr="000000"/>
                    </a:solidFill>
                    <a:prstDash val="solid"/>
                  </a:ln>
                  <a:blipFill dpi="0" rotWithShape="1">
                    <a:blip r:embed="rId5">
                      <a:extLst>
                        <a:ext uri="{28A0092B-C50C-407E-A947-70E740481C1C}">
                          <a14:useLocalDpi xmlns:a14="http://schemas.microsoft.com/office/drawing/2010/main" val="0"/>
                        </a:ext>
                      </a:extLst>
                    </a:blip>
                    <a:srcRect/>
                    <a:stretch>
                      <a:fillRect/>
                    </a:stretch>
                  </a:blipFill>
                  <a:effectLst/>
                  <a:latin typeface="Amasis MT Pro Black" panose="02040A04050005020304" pitchFamily="18" charset="0"/>
                  <a:cs typeface="Aldhabi" panose="01000000000000000000" pitchFamily="2" charset="-78"/>
                </a:rPr>
                <a:t>(   )</a:t>
              </a:r>
              <a:endParaRPr lang="en-US" sz="8000" b="1" dirty="0">
                <a:ln w="38100">
                  <a:solidFill>
                    <a:sysClr val="windowText" lastClr="000000"/>
                  </a:solidFill>
                  <a:prstDash val="solid"/>
                </a:ln>
                <a:blipFill dpi="0" rotWithShape="1">
                  <a:blip r:embed="rId5">
                    <a:extLst>
                      <a:ext uri="{28A0092B-C50C-407E-A947-70E740481C1C}">
                        <a14:useLocalDpi xmlns:a14="http://schemas.microsoft.com/office/drawing/2010/main" val="0"/>
                      </a:ext>
                    </a:extLst>
                  </a:blip>
                  <a:srcRect/>
                  <a:stretch>
                    <a:fillRect/>
                  </a:stretch>
                </a:blipFill>
                <a:latin typeface="Amasis MT Pro Black" panose="02040A04050005020304" pitchFamily="18" charset="0"/>
                <a:cs typeface="Aldhabi" panose="01000000000000000000" pitchFamily="2" charset="-78"/>
              </a:endParaRPr>
            </a:p>
          </p:txBody>
        </p:sp>
      </p:grpSp>
      <p:sp>
        <p:nvSpPr>
          <p:cNvPr id="12" name="Rectangle 11">
            <a:extLst>
              <a:ext uri="{FF2B5EF4-FFF2-40B4-BE49-F238E27FC236}">
                <a16:creationId xmlns:a16="http://schemas.microsoft.com/office/drawing/2014/main" id="{1F76E6CB-7FB1-43F5-9308-EBC775BE266E}"/>
              </a:ext>
            </a:extLst>
          </p:cNvPr>
          <p:cNvSpPr/>
          <p:nvPr/>
        </p:nvSpPr>
        <p:spPr>
          <a:xfrm>
            <a:off x="6088525" y="272934"/>
            <a:ext cx="6023507" cy="830997"/>
          </a:xfrm>
          <a:prstGeom prst="rect">
            <a:avLst/>
          </a:prstGeom>
          <a:noFill/>
        </p:spPr>
        <p:txBody>
          <a:bodyPr wrap="none" lIns="91440" tIns="45720" rIns="91440" bIns="45720">
            <a:spAutoFit/>
          </a:bodyPr>
          <a:lstStyle/>
          <a:p>
            <a:pPr algn="ctr"/>
            <a:r>
              <a:rPr lang="en-US" sz="4800" b="0" cap="none" spc="0" dirty="0">
                <a:ln w="0"/>
                <a:solidFill>
                  <a:schemeClr val="accent6">
                    <a:lumMod val="50000"/>
                  </a:schemeClr>
                </a:solidFill>
                <a:effectLst>
                  <a:outerShdw blurRad="38100" dist="19050" dir="2700000" algn="tl" rotWithShape="0">
                    <a:schemeClr val="dk1">
                      <a:alpha val="40000"/>
                    </a:schemeClr>
                  </a:outerShdw>
                </a:effectLst>
              </a:rPr>
              <a:t>- Potential Future Work</a:t>
            </a:r>
          </a:p>
        </p:txBody>
      </p:sp>
      <p:pic>
        <p:nvPicPr>
          <p:cNvPr id="14" name="Picture 13" descr="A screenshot of a computer&#10;&#10;Description automatically generated with medium confidence">
            <a:extLst>
              <a:ext uri="{FF2B5EF4-FFF2-40B4-BE49-F238E27FC236}">
                <a16:creationId xmlns:a16="http://schemas.microsoft.com/office/drawing/2014/main" id="{53F19BAC-48BD-42BF-8850-85F692192CCF}"/>
              </a:ext>
            </a:extLst>
          </p:cNvPr>
          <p:cNvPicPr/>
          <p:nvPr/>
        </p:nvPicPr>
        <p:blipFill rotWithShape="1">
          <a:blip r:embed="rId6">
            <a:alphaModFix amt="85000"/>
            <a:extLst>
              <a:ext uri="{BEBA8EAE-BF5A-486C-A8C5-ECC9F3942E4B}">
                <a14:imgProps xmlns:a14="http://schemas.microsoft.com/office/drawing/2010/main">
                  <a14:imgLayer r:embed="rId7">
                    <a14:imgEffect>
                      <a14:backgroundRemoval t="31905" b="82007" l="30092" r="81101"/>
                    </a14:imgEffect>
                    <a14:imgEffect>
                      <a14:saturation sat="200000"/>
                    </a14:imgEffect>
                    <a14:imgEffect>
                      <a14:brightnessContrast bright="20000" contrast="-20000"/>
                    </a14:imgEffect>
                  </a14:imgLayer>
                </a14:imgProps>
              </a:ext>
            </a:extLst>
          </a:blip>
          <a:srcRect l="23716" t="25642" r="12523" b="11730"/>
          <a:stretch/>
        </p:blipFill>
        <p:spPr bwMode="auto">
          <a:xfrm rot="1077071">
            <a:off x="8610521" y="3693082"/>
            <a:ext cx="3376217" cy="18652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64636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54105A-A135-4701-99BF-A9894DE0CC8A}"/>
              </a:ext>
            </a:extLst>
          </p:cNvPr>
          <p:cNvSpPr>
            <a:spLocks noGrp="1"/>
          </p:cNvSpPr>
          <p:nvPr>
            <p:ph idx="1"/>
          </p:nvPr>
        </p:nvSpPr>
        <p:spPr/>
        <p:txBody>
          <a:bodyPr/>
          <a:lstStyle/>
          <a:p>
            <a:endParaRPr lang="en-US" dirty="0"/>
          </a:p>
        </p:txBody>
      </p:sp>
      <p:grpSp>
        <p:nvGrpSpPr>
          <p:cNvPr id="11" name="Group 10">
            <a:extLst>
              <a:ext uri="{FF2B5EF4-FFF2-40B4-BE49-F238E27FC236}">
                <a16:creationId xmlns:a16="http://schemas.microsoft.com/office/drawing/2014/main" id="{E8FCD43F-1AF9-4032-91F4-876AD72649A4}"/>
              </a:ext>
            </a:extLst>
          </p:cNvPr>
          <p:cNvGrpSpPr/>
          <p:nvPr/>
        </p:nvGrpSpPr>
        <p:grpSpPr>
          <a:xfrm>
            <a:off x="0" y="-72774"/>
            <a:ext cx="12192000" cy="1478768"/>
            <a:chOff x="0" y="-72774"/>
            <a:chExt cx="12192000" cy="1478768"/>
          </a:xfrm>
        </p:grpSpPr>
        <p:sp>
          <p:nvSpPr>
            <p:cNvPr id="12" name="Rectangle 11">
              <a:extLst>
                <a:ext uri="{FF2B5EF4-FFF2-40B4-BE49-F238E27FC236}">
                  <a16:creationId xmlns:a16="http://schemas.microsoft.com/office/drawing/2014/main" id="{0C9AE3A2-E70A-4B25-9E07-28A88F6106A0}"/>
                </a:ext>
              </a:extLst>
            </p:cNvPr>
            <p:cNvSpPr/>
            <p:nvPr/>
          </p:nvSpPr>
          <p:spPr>
            <a:xfrm>
              <a:off x="0" y="-10096"/>
              <a:ext cx="12192000" cy="457200"/>
            </a:xfrm>
            <a:prstGeom prst="rect">
              <a:avLst/>
            </a:prstGeom>
            <a:solidFill>
              <a:schemeClr val="accent1">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3CBDCE7-AF16-40F2-A24B-8DEC732C13CE}"/>
                </a:ext>
              </a:extLst>
            </p:cNvPr>
            <p:cNvSpPr/>
            <p:nvPr/>
          </p:nvSpPr>
          <p:spPr>
            <a:xfrm>
              <a:off x="0" y="468954"/>
              <a:ext cx="12192000" cy="457200"/>
            </a:xfrm>
            <a:prstGeom prst="rect">
              <a:avLst/>
            </a:prstGeom>
            <a:solidFill>
              <a:schemeClr val="accent4">
                <a:lumMod val="60000"/>
                <a:lumOff val="40000"/>
                <a:alpha val="5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D80D030-CEFF-4B48-B4CE-CB8CEBA74CCA}"/>
                </a:ext>
              </a:extLst>
            </p:cNvPr>
            <p:cNvSpPr/>
            <p:nvPr/>
          </p:nvSpPr>
          <p:spPr>
            <a:xfrm>
              <a:off x="0" y="948794"/>
              <a:ext cx="12192000" cy="457200"/>
            </a:xfrm>
            <a:prstGeom prst="rect">
              <a:avLst/>
            </a:prstGeom>
            <a:solidFill>
              <a:schemeClr val="accent6">
                <a:lumMod val="50000"/>
                <a:alpha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C7ED51-3E1B-4011-BCCF-BCD288D96E3E}"/>
                </a:ext>
              </a:extLst>
            </p:cNvPr>
            <p:cNvSpPr/>
            <p:nvPr/>
          </p:nvSpPr>
          <p:spPr>
            <a:xfrm>
              <a:off x="0" y="43790"/>
              <a:ext cx="5018313" cy="1323439"/>
            </a:xfrm>
            <a:prstGeom prst="rect">
              <a:avLst/>
            </a:prstGeom>
            <a:noFill/>
          </p:spPr>
          <p:txBody>
            <a:bodyPr wrap="square" lIns="91440" tIns="45720" rIns="91440" bIns="45720">
              <a:spAutoFit/>
            </a:bodyPr>
            <a:lstStyle/>
            <a:p>
              <a:pPr algn="ctr"/>
              <a:r>
                <a:rPr lang="en-US" sz="8000" b="1" cap="none" spc="0" dirty="0">
                  <a:ln w="38100">
                    <a:solidFill>
                      <a:sysClr val="windowText" lastClr="000000"/>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latin typeface="Amasis MT Pro Black" panose="02040A04050005020304" pitchFamily="18" charset="0"/>
                  <a:cs typeface="Aldhabi" panose="01000000000000000000" pitchFamily="2" charset="-78"/>
                </a:rPr>
                <a:t>LEFSV</a:t>
              </a:r>
              <a:r>
                <a:rPr lang="en-US" sz="8000" b="1" dirty="0">
                  <a:ln w="38100">
                    <a:solidFill>
                      <a:sysClr val="windowText" lastClr="000000"/>
                    </a:solidFill>
                    <a:prstDash val="solid"/>
                  </a:ln>
                  <a:blipFill dpi="0" rotWithShape="1">
                    <a:blip r:embed="rId2">
                      <a:extLst>
                        <a:ext uri="{28A0092B-C50C-407E-A947-70E740481C1C}">
                          <a14:useLocalDpi xmlns:a14="http://schemas.microsoft.com/office/drawing/2010/main" val="0"/>
                        </a:ext>
                      </a:extLst>
                    </a:blip>
                    <a:srcRect/>
                    <a:stretch>
                      <a:fillRect/>
                    </a:stretch>
                  </a:blipFill>
                  <a:latin typeface="Amasis MT Pro Black" panose="02040A04050005020304" pitchFamily="18" charset="0"/>
                  <a:cs typeface="Aldhabi" panose="01000000000000000000" pitchFamily="2" charset="-78"/>
                </a:rPr>
                <a:t>  X</a:t>
              </a:r>
            </a:p>
          </p:txBody>
        </p:sp>
        <p:sp>
          <p:nvSpPr>
            <p:cNvPr id="16" name="Rectangle 15">
              <a:extLst>
                <a:ext uri="{FF2B5EF4-FFF2-40B4-BE49-F238E27FC236}">
                  <a16:creationId xmlns:a16="http://schemas.microsoft.com/office/drawing/2014/main" id="{E42EA052-F500-4B2C-87B2-CC2F8ED7668E}"/>
                </a:ext>
              </a:extLst>
            </p:cNvPr>
            <p:cNvSpPr/>
            <p:nvPr/>
          </p:nvSpPr>
          <p:spPr>
            <a:xfrm>
              <a:off x="3461659" y="-72774"/>
              <a:ext cx="1970314" cy="1323439"/>
            </a:xfrm>
            <a:prstGeom prst="rect">
              <a:avLst/>
            </a:prstGeom>
            <a:noFill/>
          </p:spPr>
          <p:txBody>
            <a:bodyPr wrap="square" lIns="91440" tIns="45720" rIns="91440" bIns="45720">
              <a:spAutoFit/>
            </a:bodyPr>
            <a:lstStyle/>
            <a:p>
              <a:pPr algn="ctr"/>
              <a:r>
                <a:rPr lang="en-US" sz="8000" b="1" cap="none" spc="0" dirty="0">
                  <a:ln w="38100">
                    <a:solidFill>
                      <a:sysClr val="windowText" lastClr="000000"/>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latin typeface="Amasis MT Pro Black" panose="02040A04050005020304" pitchFamily="18" charset="0"/>
                  <a:cs typeface="Aldhabi" panose="01000000000000000000" pitchFamily="2" charset="-78"/>
                </a:rPr>
                <a:t>(   )</a:t>
              </a:r>
              <a:endParaRPr lang="en-US" sz="8000" b="1" dirty="0">
                <a:ln w="38100">
                  <a:solidFill>
                    <a:sysClr val="windowText" lastClr="000000"/>
                  </a:solidFill>
                  <a:prstDash val="solid"/>
                </a:ln>
                <a:blipFill dpi="0" rotWithShape="1">
                  <a:blip r:embed="rId2">
                    <a:extLst>
                      <a:ext uri="{28A0092B-C50C-407E-A947-70E740481C1C}">
                        <a14:useLocalDpi xmlns:a14="http://schemas.microsoft.com/office/drawing/2010/main" val="0"/>
                      </a:ext>
                    </a:extLst>
                  </a:blip>
                  <a:srcRect/>
                  <a:stretch>
                    <a:fillRect/>
                  </a:stretch>
                </a:blipFill>
                <a:latin typeface="Amasis MT Pro Black" panose="02040A04050005020304" pitchFamily="18" charset="0"/>
                <a:cs typeface="Aldhabi" panose="01000000000000000000" pitchFamily="2" charset="-78"/>
              </a:endParaRPr>
            </a:p>
          </p:txBody>
        </p:sp>
      </p:grpSp>
      <p:sp>
        <p:nvSpPr>
          <p:cNvPr id="10" name="Rectangle 9">
            <a:extLst>
              <a:ext uri="{FF2B5EF4-FFF2-40B4-BE49-F238E27FC236}">
                <a16:creationId xmlns:a16="http://schemas.microsoft.com/office/drawing/2014/main" id="{D24C6CCD-5B40-404D-A527-67B54414078F}"/>
              </a:ext>
            </a:extLst>
          </p:cNvPr>
          <p:cNvSpPr/>
          <p:nvPr/>
        </p:nvSpPr>
        <p:spPr>
          <a:xfrm>
            <a:off x="6112975" y="282343"/>
            <a:ext cx="2560701" cy="830997"/>
          </a:xfrm>
          <a:prstGeom prst="rect">
            <a:avLst/>
          </a:prstGeom>
          <a:noFill/>
        </p:spPr>
        <p:txBody>
          <a:bodyPr wrap="none" lIns="91440" tIns="45720" rIns="91440" bIns="45720">
            <a:spAutoFit/>
          </a:bodyPr>
          <a:lstStyle/>
          <a:p>
            <a:pPr algn="ctr"/>
            <a:r>
              <a:rPr lang="en-US" sz="4800" b="0" cap="none" spc="0" dirty="0">
                <a:ln w="0"/>
                <a:solidFill>
                  <a:schemeClr val="accent4">
                    <a:lumMod val="50000"/>
                  </a:schemeClr>
                </a:solidFill>
                <a:effectLst>
                  <a:outerShdw blurRad="38100" dist="19050" dir="2700000" algn="tl" rotWithShape="0">
                    <a:schemeClr val="dk1">
                      <a:alpha val="40000"/>
                    </a:schemeClr>
                  </a:outerShdw>
                </a:effectLst>
              </a:rPr>
              <a:t>- Backups</a:t>
            </a:r>
          </a:p>
        </p:txBody>
      </p:sp>
    </p:spTree>
    <p:extLst>
      <p:ext uri="{BB962C8B-B14F-4D97-AF65-F5344CB8AC3E}">
        <p14:creationId xmlns:p14="http://schemas.microsoft.com/office/powerpoint/2010/main" val="1872539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3B21DE-F3FF-4CCC-80A4-A140AB468B3E}"/>
              </a:ext>
            </a:extLst>
          </p:cNvPr>
          <p:cNvSpPr>
            <a:spLocks noGrp="1"/>
          </p:cNvSpPr>
          <p:nvPr>
            <p:ph idx="1"/>
          </p:nvPr>
        </p:nvSpPr>
        <p:spPr>
          <a:xfrm>
            <a:off x="228593" y="1533695"/>
            <a:ext cx="6868892" cy="5324304"/>
          </a:xfrm>
        </p:spPr>
        <p:txBody>
          <a:bodyPr>
            <a:normAutofit fontScale="55000" lnSpcReduction="20000"/>
          </a:bodyPr>
          <a:lstStyle/>
          <a:p>
            <a:pPr marL="0" indent="0">
              <a:buNone/>
            </a:pPr>
            <a:r>
              <a:rPr lang="en-US" sz="3200" dirty="0">
                <a:solidFill>
                  <a:schemeClr val="accent6">
                    <a:lumMod val="50000"/>
                  </a:schemeClr>
                </a:solidFill>
              </a:rPr>
              <a:t>Level of Automation</a:t>
            </a:r>
          </a:p>
          <a:p>
            <a:pPr marL="457200" lvl="1" indent="0">
              <a:buNone/>
            </a:pPr>
            <a:r>
              <a:rPr lang="en-US" sz="2600" dirty="0">
                <a:solidFill>
                  <a:schemeClr val="accent6">
                    <a:lumMod val="50000"/>
                  </a:schemeClr>
                </a:solidFill>
              </a:rPr>
              <a:t>Fully unmanned </a:t>
            </a:r>
          </a:p>
          <a:p>
            <a:pPr marL="457200" lvl="1" indent="0">
              <a:buNone/>
            </a:pPr>
            <a:r>
              <a:rPr lang="en-US" sz="2600" dirty="0">
                <a:solidFill>
                  <a:schemeClr val="accent6">
                    <a:lumMod val="50000"/>
                  </a:schemeClr>
                </a:solidFill>
              </a:rPr>
              <a:t>	</a:t>
            </a:r>
            <a:r>
              <a:rPr lang="en-US" dirty="0">
                <a:solidFill>
                  <a:schemeClr val="accent6">
                    <a:lumMod val="50000"/>
                  </a:schemeClr>
                </a:solidFill>
              </a:rPr>
              <a:t>Remotely piloted or fully autonomous</a:t>
            </a:r>
          </a:p>
          <a:p>
            <a:pPr marL="914400" lvl="2" indent="0">
              <a:buNone/>
            </a:pPr>
            <a:r>
              <a:rPr lang="en-US" sz="2300" dirty="0">
                <a:solidFill>
                  <a:schemeClr val="accent6">
                    <a:lumMod val="50000"/>
                  </a:schemeClr>
                </a:solidFill>
              </a:rPr>
              <a:t>Most large caliber autoloaders have a limited capacity</a:t>
            </a:r>
          </a:p>
          <a:p>
            <a:pPr marL="914400" lvl="2" indent="0">
              <a:buNone/>
            </a:pPr>
            <a:r>
              <a:rPr lang="en-US" sz="2300" dirty="0">
                <a:solidFill>
                  <a:schemeClr val="accent6">
                    <a:lumMod val="50000"/>
                  </a:schemeClr>
                </a:solidFill>
              </a:rPr>
              <a:t>How are misfires, jams, and malfunctions addressed </a:t>
            </a:r>
          </a:p>
          <a:p>
            <a:pPr marL="457200" lvl="1" indent="0">
              <a:buNone/>
            </a:pPr>
            <a:r>
              <a:rPr lang="en-US" sz="2600" dirty="0">
                <a:solidFill>
                  <a:schemeClr val="accent6">
                    <a:lumMod val="50000"/>
                  </a:schemeClr>
                </a:solidFill>
              </a:rPr>
              <a:t>Optionally manned</a:t>
            </a:r>
          </a:p>
          <a:p>
            <a:pPr marL="914400" lvl="1" indent="-457200">
              <a:buNone/>
            </a:pPr>
            <a:r>
              <a:rPr lang="en-US" dirty="0">
                <a:solidFill>
                  <a:schemeClr val="accent6">
                    <a:lumMod val="50000"/>
                  </a:schemeClr>
                </a:solidFill>
              </a:rPr>
              <a:t>	</a:t>
            </a:r>
            <a:r>
              <a:rPr lang="en-US" sz="2300" dirty="0">
                <a:solidFill>
                  <a:schemeClr val="accent6">
                    <a:lumMod val="50000"/>
                  </a:schemeClr>
                </a:solidFill>
              </a:rPr>
              <a:t>What would be required for a single crew to operate vehicle</a:t>
            </a:r>
            <a:endParaRPr lang="en-US" sz="2100" dirty="0">
              <a:solidFill>
                <a:schemeClr val="accent6">
                  <a:lumMod val="50000"/>
                </a:schemeClr>
              </a:solidFill>
            </a:endParaRPr>
          </a:p>
          <a:p>
            <a:pPr marL="0" indent="0">
              <a:buNone/>
            </a:pPr>
            <a:r>
              <a:rPr lang="en-US" sz="3200" dirty="0">
                <a:solidFill>
                  <a:schemeClr val="accent6">
                    <a:lumMod val="50000"/>
                  </a:schemeClr>
                </a:solidFill>
              </a:rPr>
              <a:t>Comms Issues</a:t>
            </a:r>
          </a:p>
          <a:p>
            <a:pPr marL="457200" lvl="1" indent="0">
              <a:buNone/>
            </a:pPr>
            <a:r>
              <a:rPr lang="en-US" sz="2500" dirty="0">
                <a:solidFill>
                  <a:schemeClr val="accent6">
                    <a:lumMod val="50000"/>
                  </a:schemeClr>
                </a:solidFill>
              </a:rPr>
              <a:t>Situational awareness</a:t>
            </a:r>
          </a:p>
          <a:p>
            <a:pPr marL="457200" lvl="1" indent="0">
              <a:buNone/>
            </a:pPr>
            <a:r>
              <a:rPr lang="en-US" sz="2500" dirty="0">
                <a:solidFill>
                  <a:schemeClr val="accent6">
                    <a:lumMod val="50000"/>
                  </a:schemeClr>
                </a:solidFill>
              </a:rPr>
              <a:t>Control radius limitations</a:t>
            </a:r>
          </a:p>
          <a:p>
            <a:pPr marL="457200" lvl="1" indent="0">
              <a:buNone/>
            </a:pPr>
            <a:r>
              <a:rPr lang="en-US" sz="2500" dirty="0">
                <a:solidFill>
                  <a:schemeClr val="accent6">
                    <a:lumMod val="50000"/>
                  </a:schemeClr>
                </a:solidFill>
              </a:rPr>
              <a:t>Jamming concerns</a:t>
            </a:r>
          </a:p>
          <a:p>
            <a:pPr marL="457200" lvl="1" indent="0">
              <a:buNone/>
            </a:pPr>
            <a:r>
              <a:rPr lang="en-US" dirty="0">
                <a:solidFill>
                  <a:schemeClr val="accent6">
                    <a:lumMod val="50000"/>
                  </a:schemeClr>
                </a:solidFill>
              </a:rPr>
              <a:t>	</a:t>
            </a:r>
            <a:r>
              <a:rPr lang="en-US" sz="2300" dirty="0">
                <a:solidFill>
                  <a:schemeClr val="accent6">
                    <a:lumMod val="50000"/>
                  </a:schemeClr>
                </a:solidFill>
              </a:rPr>
              <a:t>How close would operator have to be to the unit</a:t>
            </a:r>
            <a:endParaRPr lang="en-US" sz="2100" dirty="0">
              <a:solidFill>
                <a:schemeClr val="accent6">
                  <a:lumMod val="50000"/>
                </a:schemeClr>
              </a:solidFill>
            </a:endParaRPr>
          </a:p>
          <a:p>
            <a:pPr marL="457200" lvl="1" indent="0">
              <a:buNone/>
            </a:pPr>
            <a:r>
              <a:rPr lang="en-US" sz="2600" dirty="0">
                <a:solidFill>
                  <a:schemeClr val="accent6">
                    <a:lumMod val="50000"/>
                  </a:schemeClr>
                </a:solidFill>
              </a:rPr>
              <a:t>Polar Region Limitations </a:t>
            </a:r>
          </a:p>
          <a:p>
            <a:pPr marL="457200" lvl="1" indent="0">
              <a:buNone/>
            </a:pPr>
            <a:r>
              <a:rPr lang="en-US" dirty="0">
                <a:solidFill>
                  <a:schemeClr val="accent6">
                    <a:lumMod val="50000"/>
                  </a:schemeClr>
                </a:solidFill>
              </a:rPr>
              <a:t>	</a:t>
            </a:r>
            <a:r>
              <a:rPr lang="en-US" sz="2300" dirty="0">
                <a:solidFill>
                  <a:schemeClr val="accent6">
                    <a:lumMod val="50000"/>
                  </a:schemeClr>
                </a:solidFill>
              </a:rPr>
              <a:t>Limited satellite coverage</a:t>
            </a:r>
            <a:endParaRPr lang="en-US" sz="2100" dirty="0">
              <a:solidFill>
                <a:schemeClr val="accent6">
                  <a:lumMod val="50000"/>
                </a:schemeClr>
              </a:solidFill>
            </a:endParaRPr>
          </a:p>
          <a:p>
            <a:pPr marL="457200" lvl="1" indent="0">
              <a:buNone/>
            </a:pPr>
            <a:r>
              <a:rPr lang="en-US" sz="2600" dirty="0">
                <a:solidFill>
                  <a:schemeClr val="accent6">
                    <a:lumMod val="50000"/>
                  </a:schemeClr>
                </a:solidFill>
              </a:rPr>
              <a:t>IFF (Identification-Friend or Foe)</a:t>
            </a:r>
          </a:p>
          <a:p>
            <a:pPr marL="1371600" lvl="2" indent="-457200">
              <a:buNone/>
            </a:pPr>
            <a:r>
              <a:rPr lang="en-US" sz="2300" dirty="0">
                <a:solidFill>
                  <a:schemeClr val="accent6">
                    <a:lumMod val="50000"/>
                  </a:schemeClr>
                </a:solidFill>
              </a:rPr>
              <a:t>What about non-combatants</a:t>
            </a:r>
          </a:p>
          <a:p>
            <a:pPr marL="457200" lvl="1" indent="0">
              <a:buNone/>
            </a:pPr>
            <a:r>
              <a:rPr lang="en-US" sz="2600" dirty="0">
                <a:solidFill>
                  <a:schemeClr val="accent6">
                    <a:lumMod val="50000"/>
                  </a:schemeClr>
                </a:solidFill>
              </a:rPr>
              <a:t>Command Authorization</a:t>
            </a:r>
          </a:p>
          <a:p>
            <a:pPr marL="914400" lvl="1" indent="-457200">
              <a:buNone/>
            </a:pPr>
            <a:r>
              <a:rPr lang="en-US" dirty="0">
                <a:solidFill>
                  <a:schemeClr val="accent6">
                    <a:lumMod val="50000"/>
                  </a:schemeClr>
                </a:solidFill>
              </a:rPr>
              <a:t>	</a:t>
            </a:r>
            <a:r>
              <a:rPr lang="en-US" sz="2300" dirty="0">
                <a:solidFill>
                  <a:schemeClr val="accent6">
                    <a:lumMod val="50000"/>
                  </a:schemeClr>
                </a:solidFill>
              </a:rPr>
              <a:t>Are there limitations on whether vehicle can autonomously use deadly force?</a:t>
            </a:r>
          </a:p>
          <a:p>
            <a:pPr marL="0" indent="0">
              <a:buNone/>
            </a:pPr>
            <a:r>
              <a:rPr lang="en-US" sz="3200" dirty="0">
                <a:solidFill>
                  <a:schemeClr val="accent6">
                    <a:lumMod val="50000"/>
                  </a:schemeClr>
                </a:solidFill>
              </a:rPr>
              <a:t>Revolution vs Evolution</a:t>
            </a:r>
          </a:p>
          <a:p>
            <a:pPr marL="457200" lvl="1" indent="0">
              <a:buNone/>
            </a:pPr>
            <a:r>
              <a:rPr lang="en-US" sz="2600" dirty="0">
                <a:solidFill>
                  <a:schemeClr val="accent6">
                    <a:lumMod val="50000"/>
                  </a:schemeClr>
                </a:solidFill>
              </a:rPr>
              <a:t>“The Future is Now” (for a price) </a:t>
            </a:r>
          </a:p>
          <a:p>
            <a:pPr marL="457200" lvl="1" indent="0">
              <a:buNone/>
            </a:pPr>
            <a:r>
              <a:rPr lang="en-US" sz="2600" dirty="0">
                <a:solidFill>
                  <a:schemeClr val="accent6">
                    <a:lumMod val="50000"/>
                  </a:schemeClr>
                </a:solidFill>
              </a:rPr>
              <a:t>Is Non-developmental Technology Yesterdays’ State of the Art</a:t>
            </a:r>
          </a:p>
          <a:p>
            <a:pPr marL="457200" lvl="1" indent="0">
              <a:buNone/>
            </a:pPr>
            <a:r>
              <a:rPr lang="en-US" sz="2600" dirty="0">
                <a:solidFill>
                  <a:schemeClr val="accent6">
                    <a:lumMod val="50000"/>
                  </a:schemeClr>
                </a:solidFill>
              </a:rPr>
              <a:t>“Design to Evolve”</a:t>
            </a:r>
            <a:endParaRPr lang="en-US" dirty="0"/>
          </a:p>
        </p:txBody>
      </p:sp>
      <p:grpSp>
        <p:nvGrpSpPr>
          <p:cNvPr id="13" name="Group 12">
            <a:extLst>
              <a:ext uri="{FF2B5EF4-FFF2-40B4-BE49-F238E27FC236}">
                <a16:creationId xmlns:a16="http://schemas.microsoft.com/office/drawing/2014/main" id="{6BC3B834-55AD-4F32-80D4-359899C5B66C}"/>
              </a:ext>
            </a:extLst>
          </p:cNvPr>
          <p:cNvGrpSpPr/>
          <p:nvPr/>
        </p:nvGrpSpPr>
        <p:grpSpPr>
          <a:xfrm>
            <a:off x="0" y="-72774"/>
            <a:ext cx="12192000" cy="1478768"/>
            <a:chOff x="0" y="-72774"/>
            <a:chExt cx="12192000" cy="1478768"/>
          </a:xfrm>
        </p:grpSpPr>
        <p:sp>
          <p:nvSpPr>
            <p:cNvPr id="14" name="Rectangle 13">
              <a:extLst>
                <a:ext uri="{FF2B5EF4-FFF2-40B4-BE49-F238E27FC236}">
                  <a16:creationId xmlns:a16="http://schemas.microsoft.com/office/drawing/2014/main" id="{CA56DC07-79CF-4569-BC5F-E0ED2F5031D4}"/>
                </a:ext>
              </a:extLst>
            </p:cNvPr>
            <p:cNvSpPr/>
            <p:nvPr/>
          </p:nvSpPr>
          <p:spPr>
            <a:xfrm>
              <a:off x="0" y="-10096"/>
              <a:ext cx="12192000" cy="457200"/>
            </a:xfrm>
            <a:prstGeom prst="rect">
              <a:avLst/>
            </a:prstGeom>
            <a:solidFill>
              <a:schemeClr val="accent1">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F75276-AAD5-4299-9342-406D4A46EB19}"/>
                </a:ext>
              </a:extLst>
            </p:cNvPr>
            <p:cNvSpPr/>
            <p:nvPr/>
          </p:nvSpPr>
          <p:spPr>
            <a:xfrm>
              <a:off x="0" y="468954"/>
              <a:ext cx="12192000" cy="457200"/>
            </a:xfrm>
            <a:prstGeom prst="rect">
              <a:avLst/>
            </a:prstGeom>
            <a:solidFill>
              <a:schemeClr val="accent4">
                <a:lumMod val="60000"/>
                <a:lumOff val="40000"/>
                <a:alpha val="5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78EE6E0-8D06-40FF-BB37-98EBC3E04989}"/>
                </a:ext>
              </a:extLst>
            </p:cNvPr>
            <p:cNvSpPr/>
            <p:nvPr/>
          </p:nvSpPr>
          <p:spPr>
            <a:xfrm>
              <a:off x="0" y="948794"/>
              <a:ext cx="12192000" cy="457200"/>
            </a:xfrm>
            <a:prstGeom prst="rect">
              <a:avLst/>
            </a:prstGeom>
            <a:solidFill>
              <a:schemeClr val="accent6">
                <a:lumMod val="50000"/>
                <a:alpha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84E78FE-ADF2-4AE9-8CAA-9C4906AC4641}"/>
                </a:ext>
              </a:extLst>
            </p:cNvPr>
            <p:cNvSpPr/>
            <p:nvPr/>
          </p:nvSpPr>
          <p:spPr>
            <a:xfrm>
              <a:off x="0" y="43790"/>
              <a:ext cx="5018313" cy="1323439"/>
            </a:xfrm>
            <a:prstGeom prst="rect">
              <a:avLst/>
            </a:prstGeom>
            <a:noFill/>
          </p:spPr>
          <p:txBody>
            <a:bodyPr wrap="square" lIns="91440" tIns="45720" rIns="91440" bIns="45720">
              <a:spAutoFit/>
            </a:bodyPr>
            <a:lstStyle/>
            <a:p>
              <a:pPr algn="ctr"/>
              <a:r>
                <a:rPr lang="en-US" sz="8000" b="1" cap="none" spc="0" dirty="0">
                  <a:ln w="38100">
                    <a:solidFill>
                      <a:sysClr val="windowText" lastClr="000000"/>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latin typeface="Amasis MT Pro Black" panose="02040A04050005020304" pitchFamily="18" charset="0"/>
                  <a:cs typeface="Aldhabi" panose="01000000000000000000" pitchFamily="2" charset="-78"/>
                </a:rPr>
                <a:t>LEFSV</a:t>
              </a:r>
              <a:r>
                <a:rPr lang="en-US" sz="8000" b="1" dirty="0">
                  <a:ln w="38100">
                    <a:solidFill>
                      <a:sysClr val="windowText" lastClr="000000"/>
                    </a:solidFill>
                    <a:prstDash val="solid"/>
                  </a:ln>
                  <a:blipFill dpi="0" rotWithShape="1">
                    <a:blip r:embed="rId2">
                      <a:extLst>
                        <a:ext uri="{28A0092B-C50C-407E-A947-70E740481C1C}">
                          <a14:useLocalDpi xmlns:a14="http://schemas.microsoft.com/office/drawing/2010/main" val="0"/>
                        </a:ext>
                      </a:extLst>
                    </a:blip>
                    <a:srcRect/>
                    <a:stretch>
                      <a:fillRect/>
                    </a:stretch>
                  </a:blipFill>
                  <a:latin typeface="Amasis MT Pro Black" panose="02040A04050005020304" pitchFamily="18" charset="0"/>
                  <a:cs typeface="Aldhabi" panose="01000000000000000000" pitchFamily="2" charset="-78"/>
                </a:rPr>
                <a:t>  X</a:t>
              </a:r>
            </a:p>
          </p:txBody>
        </p:sp>
        <p:sp>
          <p:nvSpPr>
            <p:cNvPr id="18" name="Rectangle 17">
              <a:extLst>
                <a:ext uri="{FF2B5EF4-FFF2-40B4-BE49-F238E27FC236}">
                  <a16:creationId xmlns:a16="http://schemas.microsoft.com/office/drawing/2014/main" id="{6BA643EA-5B13-481A-B155-A9C1762D7CD3}"/>
                </a:ext>
              </a:extLst>
            </p:cNvPr>
            <p:cNvSpPr/>
            <p:nvPr/>
          </p:nvSpPr>
          <p:spPr>
            <a:xfrm>
              <a:off x="3461659" y="-72774"/>
              <a:ext cx="1970314" cy="1323439"/>
            </a:xfrm>
            <a:prstGeom prst="rect">
              <a:avLst/>
            </a:prstGeom>
            <a:noFill/>
          </p:spPr>
          <p:txBody>
            <a:bodyPr wrap="square" lIns="91440" tIns="45720" rIns="91440" bIns="45720">
              <a:spAutoFit/>
            </a:bodyPr>
            <a:lstStyle/>
            <a:p>
              <a:pPr algn="ctr"/>
              <a:r>
                <a:rPr lang="en-US" sz="8000" b="1" cap="none" spc="0" dirty="0">
                  <a:ln w="38100">
                    <a:solidFill>
                      <a:sysClr val="windowText" lastClr="000000"/>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latin typeface="Amasis MT Pro Black" panose="02040A04050005020304" pitchFamily="18" charset="0"/>
                  <a:cs typeface="Aldhabi" panose="01000000000000000000" pitchFamily="2" charset="-78"/>
                </a:rPr>
                <a:t>(   )</a:t>
              </a:r>
              <a:endParaRPr lang="en-US" sz="8000" b="1" dirty="0">
                <a:ln w="38100">
                  <a:solidFill>
                    <a:sysClr val="windowText" lastClr="000000"/>
                  </a:solidFill>
                  <a:prstDash val="solid"/>
                </a:ln>
                <a:blipFill dpi="0" rotWithShape="1">
                  <a:blip r:embed="rId2">
                    <a:extLst>
                      <a:ext uri="{28A0092B-C50C-407E-A947-70E740481C1C}">
                        <a14:useLocalDpi xmlns:a14="http://schemas.microsoft.com/office/drawing/2010/main" val="0"/>
                      </a:ext>
                    </a:extLst>
                  </a:blip>
                  <a:srcRect/>
                  <a:stretch>
                    <a:fillRect/>
                  </a:stretch>
                </a:blipFill>
                <a:latin typeface="Amasis MT Pro Black" panose="02040A04050005020304" pitchFamily="18" charset="0"/>
                <a:cs typeface="Aldhabi" panose="01000000000000000000" pitchFamily="2" charset="-78"/>
              </a:endParaRPr>
            </a:p>
          </p:txBody>
        </p:sp>
      </p:grpSp>
      <p:sp>
        <p:nvSpPr>
          <p:cNvPr id="12" name="Rectangle 11">
            <a:extLst>
              <a:ext uri="{FF2B5EF4-FFF2-40B4-BE49-F238E27FC236}">
                <a16:creationId xmlns:a16="http://schemas.microsoft.com/office/drawing/2014/main" id="{1F76E6CB-7FB1-43F5-9308-EBC775BE266E}"/>
              </a:ext>
            </a:extLst>
          </p:cNvPr>
          <p:cNvSpPr/>
          <p:nvPr/>
        </p:nvSpPr>
        <p:spPr>
          <a:xfrm>
            <a:off x="6103982" y="272934"/>
            <a:ext cx="4942379" cy="830997"/>
          </a:xfrm>
          <a:prstGeom prst="rect">
            <a:avLst/>
          </a:prstGeom>
          <a:noFill/>
        </p:spPr>
        <p:txBody>
          <a:bodyPr wrap="none" lIns="91440" tIns="45720" rIns="91440" bIns="45720">
            <a:spAutoFit/>
          </a:bodyPr>
          <a:lstStyle/>
          <a:p>
            <a:pPr algn="ctr"/>
            <a:r>
              <a:rPr lang="en-US" sz="4800" b="0" cap="none" spc="0" dirty="0">
                <a:ln w="0"/>
                <a:solidFill>
                  <a:schemeClr val="accent6">
                    <a:lumMod val="50000"/>
                  </a:schemeClr>
                </a:solidFill>
                <a:effectLst>
                  <a:outerShdw blurRad="38100" dist="19050" dir="2700000" algn="tl" rotWithShape="0">
                    <a:schemeClr val="dk1">
                      <a:alpha val="40000"/>
                    </a:schemeClr>
                  </a:outerShdw>
                </a:effectLst>
              </a:rPr>
              <a:t>- Unmanned Issues</a:t>
            </a:r>
          </a:p>
        </p:txBody>
      </p:sp>
      <p:sp>
        <p:nvSpPr>
          <p:cNvPr id="11" name="TextBox 10">
            <a:extLst>
              <a:ext uri="{FF2B5EF4-FFF2-40B4-BE49-F238E27FC236}">
                <a16:creationId xmlns:a16="http://schemas.microsoft.com/office/drawing/2014/main" id="{2C888EE0-FAE2-4D90-A6B5-FCD3601D104C}"/>
              </a:ext>
            </a:extLst>
          </p:cNvPr>
          <p:cNvSpPr txBox="1"/>
          <p:nvPr/>
        </p:nvSpPr>
        <p:spPr>
          <a:xfrm>
            <a:off x="8316681" y="1649961"/>
            <a:ext cx="3646726" cy="1400383"/>
          </a:xfrm>
          <a:prstGeom prst="rect">
            <a:avLst/>
          </a:prstGeom>
          <a:noFill/>
        </p:spPr>
        <p:txBody>
          <a:bodyPr wrap="square">
            <a:spAutoFit/>
          </a:bodyPr>
          <a:lstStyle/>
          <a:p>
            <a:pPr marL="576263" indent="-576263"/>
            <a:r>
              <a:rPr lang="en-US" sz="1700" dirty="0" err="1"/>
              <a:t>Zapp</a:t>
            </a:r>
            <a:r>
              <a:rPr lang="en-US" sz="1700" dirty="0"/>
              <a:t>:  </a:t>
            </a:r>
            <a:r>
              <a:rPr lang="en-US" sz="1700" i="1" dirty="0"/>
              <a:t>Behold our latest weapon. A revolutionary fleet of unmanned drones...with men in them.</a:t>
            </a:r>
          </a:p>
          <a:p>
            <a:pPr marL="576263" indent="-576263"/>
            <a:r>
              <a:rPr lang="en-US" sz="1700" dirty="0"/>
              <a:t>Leela:  </a:t>
            </a:r>
            <a:r>
              <a:rPr lang="en-US" sz="1700" i="1" dirty="0"/>
              <a:t>Then how are they unmanned?</a:t>
            </a:r>
          </a:p>
          <a:p>
            <a:pPr marL="576263" indent="-576263"/>
            <a:r>
              <a:rPr lang="en-US" sz="1700" dirty="0" err="1"/>
              <a:t>Zapp</a:t>
            </a:r>
            <a:r>
              <a:rPr lang="en-US" sz="1700" dirty="0"/>
              <a:t>:  </a:t>
            </a:r>
            <a:r>
              <a:rPr lang="en-US" sz="1700" i="1" dirty="0"/>
              <a:t>The men are just for ballast.</a:t>
            </a:r>
          </a:p>
        </p:txBody>
      </p:sp>
      <p:pic>
        <p:nvPicPr>
          <p:cNvPr id="5" name="Picture 4">
            <a:extLst>
              <a:ext uri="{FF2B5EF4-FFF2-40B4-BE49-F238E27FC236}">
                <a16:creationId xmlns:a16="http://schemas.microsoft.com/office/drawing/2014/main" id="{12000083-8BE7-454A-8255-FC50881F9CAD}"/>
              </a:ext>
            </a:extLst>
          </p:cNvPr>
          <p:cNvPicPr>
            <a:picLocks noChangeAspect="1"/>
          </p:cNvPicPr>
          <p:nvPr/>
        </p:nvPicPr>
        <p:blipFill rotWithShape="1">
          <a:blip r:embed="rId3"/>
          <a:srcRect l="46339" r="6071" b="15556"/>
          <a:stretch/>
        </p:blipFill>
        <p:spPr>
          <a:xfrm>
            <a:off x="6727367" y="1589745"/>
            <a:ext cx="1589314" cy="1586332"/>
          </a:xfrm>
          <a:prstGeom prst="rect">
            <a:avLst/>
          </a:prstGeom>
        </p:spPr>
      </p:pic>
      <p:pic>
        <p:nvPicPr>
          <p:cNvPr id="7" name="Picture 6" descr="Diagram&#10;&#10;Description automatically generated">
            <a:extLst>
              <a:ext uri="{FF2B5EF4-FFF2-40B4-BE49-F238E27FC236}">
                <a16:creationId xmlns:a16="http://schemas.microsoft.com/office/drawing/2014/main" id="{1E1831E3-959E-491C-BF10-5C780ADD8E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7367" y="3471960"/>
            <a:ext cx="1566265" cy="1253012"/>
          </a:xfrm>
          <a:prstGeom prst="rect">
            <a:avLst/>
          </a:prstGeom>
        </p:spPr>
      </p:pic>
      <p:sp>
        <p:nvSpPr>
          <p:cNvPr id="19" name="TextBox 18">
            <a:extLst>
              <a:ext uri="{FF2B5EF4-FFF2-40B4-BE49-F238E27FC236}">
                <a16:creationId xmlns:a16="http://schemas.microsoft.com/office/drawing/2014/main" id="{5E3CC0D9-7484-4138-93B9-2EF97C42ACDD}"/>
              </a:ext>
            </a:extLst>
          </p:cNvPr>
          <p:cNvSpPr txBox="1"/>
          <p:nvPr/>
        </p:nvSpPr>
        <p:spPr>
          <a:xfrm>
            <a:off x="8316682" y="3480290"/>
            <a:ext cx="3777347" cy="1138773"/>
          </a:xfrm>
          <a:prstGeom prst="rect">
            <a:avLst/>
          </a:prstGeom>
          <a:noFill/>
        </p:spPr>
        <p:txBody>
          <a:bodyPr wrap="square">
            <a:spAutoFit/>
          </a:bodyPr>
          <a:lstStyle/>
          <a:p>
            <a:r>
              <a:rPr lang="en-US" sz="1700" i="1" dirty="0"/>
              <a:t>Killbots have a preset kill limit.  Knowing their weakness, I sent wave after wave of my own men at them, until they reached their limit and shut down.</a:t>
            </a:r>
          </a:p>
        </p:txBody>
      </p:sp>
      <p:pic>
        <p:nvPicPr>
          <p:cNvPr id="22" name="Picture 21" descr="A picture containing map&#10;&#10;Description automatically generated">
            <a:extLst>
              <a:ext uri="{FF2B5EF4-FFF2-40B4-BE49-F238E27FC236}">
                <a16:creationId xmlns:a16="http://schemas.microsoft.com/office/drawing/2014/main" id="{3B178781-035F-4350-8952-3133EA3C09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6418" y="4920642"/>
            <a:ext cx="2966989" cy="1739901"/>
          </a:xfrm>
          <a:prstGeom prst="rect">
            <a:avLst/>
          </a:prstGeom>
        </p:spPr>
      </p:pic>
      <p:pic>
        <p:nvPicPr>
          <p:cNvPr id="24" name="Picture 23">
            <a:extLst>
              <a:ext uri="{FF2B5EF4-FFF2-40B4-BE49-F238E27FC236}">
                <a16:creationId xmlns:a16="http://schemas.microsoft.com/office/drawing/2014/main" id="{90E82B98-1B0C-4B1D-9820-AC1044893E4D}"/>
              </a:ext>
            </a:extLst>
          </p:cNvPr>
          <p:cNvPicPr>
            <a:picLocks noChangeAspect="1"/>
          </p:cNvPicPr>
          <p:nvPr/>
        </p:nvPicPr>
        <p:blipFill rotWithShape="1">
          <a:blip r:embed="rId6"/>
          <a:srcRect l="19643" t="22364" r="26786" b="60635"/>
          <a:stretch/>
        </p:blipFill>
        <p:spPr>
          <a:xfrm>
            <a:off x="6662060" y="4923932"/>
            <a:ext cx="2249070" cy="401494"/>
          </a:xfrm>
          <a:prstGeom prst="rect">
            <a:avLst/>
          </a:prstGeom>
        </p:spPr>
      </p:pic>
      <p:pic>
        <p:nvPicPr>
          <p:cNvPr id="25" name="Picture 24">
            <a:extLst>
              <a:ext uri="{FF2B5EF4-FFF2-40B4-BE49-F238E27FC236}">
                <a16:creationId xmlns:a16="http://schemas.microsoft.com/office/drawing/2014/main" id="{90FD0555-A64F-49FE-82CB-0D20943BAC04}"/>
              </a:ext>
            </a:extLst>
          </p:cNvPr>
          <p:cNvPicPr>
            <a:picLocks noChangeAspect="1"/>
          </p:cNvPicPr>
          <p:nvPr/>
        </p:nvPicPr>
        <p:blipFill rotWithShape="1">
          <a:blip r:embed="rId6"/>
          <a:srcRect l="19643" t="38249" r="40435" b="13835"/>
          <a:stretch/>
        </p:blipFill>
        <p:spPr>
          <a:xfrm>
            <a:off x="6662060" y="5161797"/>
            <a:ext cx="2249070" cy="1518418"/>
          </a:xfrm>
          <a:prstGeom prst="rect">
            <a:avLst/>
          </a:prstGeom>
        </p:spPr>
      </p:pic>
    </p:spTree>
    <p:extLst>
      <p:ext uri="{BB962C8B-B14F-4D97-AF65-F5344CB8AC3E}">
        <p14:creationId xmlns:p14="http://schemas.microsoft.com/office/powerpoint/2010/main" val="3801758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3B21DE-F3FF-4CCC-80A4-A140AB468B3E}"/>
              </a:ext>
            </a:extLst>
          </p:cNvPr>
          <p:cNvSpPr>
            <a:spLocks noGrp="1"/>
          </p:cNvSpPr>
          <p:nvPr>
            <p:ph idx="1"/>
          </p:nvPr>
        </p:nvSpPr>
        <p:spPr>
          <a:xfrm>
            <a:off x="228594" y="1533695"/>
            <a:ext cx="7870378" cy="5324304"/>
          </a:xfrm>
        </p:spPr>
        <p:txBody>
          <a:bodyPr>
            <a:normAutofit fontScale="77500" lnSpcReduction="20000"/>
          </a:bodyPr>
          <a:lstStyle/>
          <a:p>
            <a:pPr marL="0" indent="0">
              <a:buNone/>
            </a:pPr>
            <a:r>
              <a:rPr lang="en-US" sz="3100" dirty="0">
                <a:solidFill>
                  <a:schemeClr val="accent6">
                    <a:lumMod val="50000"/>
                  </a:schemeClr>
                </a:solidFill>
              </a:rPr>
              <a:t>Level of Automation</a:t>
            </a:r>
            <a:endParaRPr lang="en-US" sz="2600" dirty="0">
              <a:solidFill>
                <a:schemeClr val="accent6">
                  <a:lumMod val="50000"/>
                </a:schemeClr>
              </a:solidFill>
            </a:endParaRPr>
          </a:p>
          <a:p>
            <a:pPr marL="457200" lvl="1" indent="0">
              <a:buNone/>
            </a:pPr>
            <a:r>
              <a:rPr lang="en-US" sz="2600" dirty="0">
                <a:solidFill>
                  <a:schemeClr val="accent6">
                    <a:lumMod val="50000"/>
                  </a:schemeClr>
                </a:solidFill>
              </a:rPr>
              <a:t>Fully unmanned </a:t>
            </a:r>
          </a:p>
          <a:p>
            <a:pPr marL="457200" lvl="1" indent="0">
              <a:buNone/>
            </a:pPr>
            <a:r>
              <a:rPr lang="en-US" sz="2600" dirty="0">
                <a:solidFill>
                  <a:schemeClr val="accent6">
                    <a:lumMod val="50000"/>
                  </a:schemeClr>
                </a:solidFill>
              </a:rPr>
              <a:t>	</a:t>
            </a:r>
            <a:r>
              <a:rPr lang="en-US" sz="2300" dirty="0">
                <a:solidFill>
                  <a:schemeClr val="accent6">
                    <a:lumMod val="50000"/>
                  </a:schemeClr>
                </a:solidFill>
              </a:rPr>
              <a:t>Remotely piloted or fully autonomous</a:t>
            </a:r>
          </a:p>
          <a:p>
            <a:pPr marL="914400" lvl="2" indent="0">
              <a:buNone/>
            </a:pPr>
            <a:r>
              <a:rPr lang="en-US" sz="2300" dirty="0">
                <a:solidFill>
                  <a:schemeClr val="accent6">
                    <a:lumMod val="50000"/>
                  </a:schemeClr>
                </a:solidFill>
              </a:rPr>
              <a:t>Most large caliber autoloaders have a limited capacity</a:t>
            </a:r>
          </a:p>
          <a:p>
            <a:pPr marL="914400" lvl="2" indent="0">
              <a:buNone/>
            </a:pPr>
            <a:r>
              <a:rPr lang="en-US" sz="2300" dirty="0">
                <a:solidFill>
                  <a:schemeClr val="accent6">
                    <a:lumMod val="50000"/>
                  </a:schemeClr>
                </a:solidFill>
              </a:rPr>
              <a:t>How are misfires, jams, and malfunctions addressed </a:t>
            </a:r>
          </a:p>
          <a:p>
            <a:pPr marL="457200" lvl="1" indent="0">
              <a:buNone/>
            </a:pPr>
            <a:r>
              <a:rPr lang="en-US" sz="2600" dirty="0">
                <a:solidFill>
                  <a:schemeClr val="accent6">
                    <a:lumMod val="50000"/>
                  </a:schemeClr>
                </a:solidFill>
              </a:rPr>
              <a:t>Optionally manned</a:t>
            </a:r>
          </a:p>
          <a:p>
            <a:pPr marL="0" indent="0">
              <a:buNone/>
            </a:pPr>
            <a:r>
              <a:rPr lang="en-US" sz="3100" dirty="0">
                <a:solidFill>
                  <a:schemeClr val="accent6">
                    <a:lumMod val="50000"/>
                  </a:schemeClr>
                </a:solidFill>
              </a:rPr>
              <a:t>Comms Issues</a:t>
            </a:r>
          </a:p>
          <a:p>
            <a:pPr marL="457200" lvl="1" indent="0">
              <a:buNone/>
            </a:pPr>
            <a:r>
              <a:rPr lang="en-US" sz="2300" dirty="0">
                <a:solidFill>
                  <a:schemeClr val="accent6">
                    <a:lumMod val="50000"/>
                  </a:schemeClr>
                </a:solidFill>
              </a:rPr>
              <a:t>Situational awareness</a:t>
            </a:r>
          </a:p>
          <a:p>
            <a:pPr marL="457200" lvl="1" indent="0">
              <a:buNone/>
            </a:pPr>
            <a:r>
              <a:rPr lang="en-US" sz="2300" dirty="0">
                <a:solidFill>
                  <a:schemeClr val="accent6">
                    <a:lumMod val="50000"/>
                  </a:schemeClr>
                </a:solidFill>
              </a:rPr>
              <a:t>Jamming concerns </a:t>
            </a:r>
          </a:p>
          <a:p>
            <a:pPr marL="457200" lvl="1" indent="0">
              <a:buNone/>
            </a:pPr>
            <a:r>
              <a:rPr lang="en-US" sz="2300" dirty="0">
                <a:solidFill>
                  <a:schemeClr val="accent6">
                    <a:lumMod val="50000"/>
                  </a:schemeClr>
                </a:solidFill>
              </a:rPr>
              <a:t>Control radius limitations - How close would operator have to be to vehicle</a:t>
            </a:r>
          </a:p>
          <a:p>
            <a:pPr marL="457200" lvl="1" indent="0">
              <a:buNone/>
            </a:pPr>
            <a:r>
              <a:rPr lang="en-US" sz="2300" dirty="0">
                <a:solidFill>
                  <a:schemeClr val="accent6">
                    <a:lumMod val="50000"/>
                  </a:schemeClr>
                </a:solidFill>
              </a:rPr>
              <a:t>Polar Region Limitations - Limited satellite coverage</a:t>
            </a:r>
          </a:p>
          <a:p>
            <a:pPr marL="457200" lvl="1" indent="0">
              <a:buNone/>
            </a:pPr>
            <a:r>
              <a:rPr lang="en-US" sz="2300" dirty="0">
                <a:solidFill>
                  <a:schemeClr val="accent6">
                    <a:lumMod val="50000"/>
                  </a:schemeClr>
                </a:solidFill>
              </a:rPr>
              <a:t>IFF (Identification-Friend or Foe) - What about non-combatants</a:t>
            </a:r>
          </a:p>
          <a:p>
            <a:pPr marL="914400" lvl="1" indent="-457200">
              <a:buNone/>
            </a:pPr>
            <a:r>
              <a:rPr lang="en-US" sz="2300" dirty="0">
                <a:solidFill>
                  <a:schemeClr val="accent6">
                    <a:lumMod val="50000"/>
                  </a:schemeClr>
                </a:solidFill>
              </a:rPr>
              <a:t>Command Authorization - Are there limitations on whether vehicle can autonomously use deadly force?</a:t>
            </a:r>
          </a:p>
          <a:p>
            <a:pPr marL="0" indent="0">
              <a:buNone/>
            </a:pPr>
            <a:r>
              <a:rPr lang="en-US" sz="3100" dirty="0">
                <a:solidFill>
                  <a:schemeClr val="accent6">
                    <a:lumMod val="50000"/>
                  </a:schemeClr>
                </a:solidFill>
              </a:rPr>
              <a:t>Revolution vs Evolution</a:t>
            </a:r>
          </a:p>
          <a:p>
            <a:pPr marL="457200" lvl="1" indent="0">
              <a:buNone/>
            </a:pPr>
            <a:r>
              <a:rPr lang="en-US" sz="2300" dirty="0">
                <a:solidFill>
                  <a:schemeClr val="accent6">
                    <a:lumMod val="50000"/>
                  </a:schemeClr>
                </a:solidFill>
              </a:rPr>
              <a:t>“The Future is Now” (for an unknown price “to be determined” later) </a:t>
            </a:r>
          </a:p>
          <a:p>
            <a:pPr marL="457200" lvl="1" indent="0">
              <a:buNone/>
            </a:pPr>
            <a:r>
              <a:rPr lang="en-US" sz="2300" dirty="0">
                <a:solidFill>
                  <a:schemeClr val="accent6">
                    <a:lumMod val="50000"/>
                  </a:schemeClr>
                </a:solidFill>
              </a:rPr>
              <a:t>Is “Non-developmental Technology” Yesterdays’ State of the Art</a:t>
            </a:r>
          </a:p>
          <a:p>
            <a:pPr marL="457200" lvl="1" indent="0">
              <a:buNone/>
            </a:pPr>
            <a:r>
              <a:rPr lang="en-US" sz="2300" dirty="0">
                <a:solidFill>
                  <a:schemeClr val="accent6">
                    <a:lumMod val="50000"/>
                  </a:schemeClr>
                </a:solidFill>
              </a:rPr>
              <a:t>“Design to Evolve”</a:t>
            </a:r>
            <a:endParaRPr lang="en-US" sz="2300" dirty="0"/>
          </a:p>
        </p:txBody>
      </p:sp>
      <p:grpSp>
        <p:nvGrpSpPr>
          <p:cNvPr id="13" name="Group 12">
            <a:extLst>
              <a:ext uri="{FF2B5EF4-FFF2-40B4-BE49-F238E27FC236}">
                <a16:creationId xmlns:a16="http://schemas.microsoft.com/office/drawing/2014/main" id="{6BC3B834-55AD-4F32-80D4-359899C5B66C}"/>
              </a:ext>
            </a:extLst>
          </p:cNvPr>
          <p:cNvGrpSpPr/>
          <p:nvPr/>
        </p:nvGrpSpPr>
        <p:grpSpPr>
          <a:xfrm>
            <a:off x="0" y="-72774"/>
            <a:ext cx="12192000" cy="1478768"/>
            <a:chOff x="0" y="-72774"/>
            <a:chExt cx="12192000" cy="1478768"/>
          </a:xfrm>
        </p:grpSpPr>
        <p:sp>
          <p:nvSpPr>
            <p:cNvPr id="14" name="Rectangle 13">
              <a:extLst>
                <a:ext uri="{FF2B5EF4-FFF2-40B4-BE49-F238E27FC236}">
                  <a16:creationId xmlns:a16="http://schemas.microsoft.com/office/drawing/2014/main" id="{CA56DC07-79CF-4569-BC5F-E0ED2F5031D4}"/>
                </a:ext>
              </a:extLst>
            </p:cNvPr>
            <p:cNvSpPr/>
            <p:nvPr/>
          </p:nvSpPr>
          <p:spPr>
            <a:xfrm>
              <a:off x="0" y="-10096"/>
              <a:ext cx="12192000" cy="457200"/>
            </a:xfrm>
            <a:prstGeom prst="rect">
              <a:avLst/>
            </a:prstGeom>
            <a:solidFill>
              <a:schemeClr val="accent1">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F75276-AAD5-4299-9342-406D4A46EB19}"/>
                </a:ext>
              </a:extLst>
            </p:cNvPr>
            <p:cNvSpPr/>
            <p:nvPr/>
          </p:nvSpPr>
          <p:spPr>
            <a:xfrm>
              <a:off x="0" y="468954"/>
              <a:ext cx="12192000" cy="457200"/>
            </a:xfrm>
            <a:prstGeom prst="rect">
              <a:avLst/>
            </a:prstGeom>
            <a:solidFill>
              <a:schemeClr val="accent4">
                <a:lumMod val="60000"/>
                <a:lumOff val="40000"/>
                <a:alpha val="5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78EE6E0-8D06-40FF-BB37-98EBC3E04989}"/>
                </a:ext>
              </a:extLst>
            </p:cNvPr>
            <p:cNvSpPr/>
            <p:nvPr/>
          </p:nvSpPr>
          <p:spPr>
            <a:xfrm>
              <a:off x="0" y="948794"/>
              <a:ext cx="12192000" cy="457200"/>
            </a:xfrm>
            <a:prstGeom prst="rect">
              <a:avLst/>
            </a:prstGeom>
            <a:solidFill>
              <a:schemeClr val="accent6">
                <a:lumMod val="50000"/>
                <a:alpha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84E78FE-ADF2-4AE9-8CAA-9C4906AC4641}"/>
                </a:ext>
              </a:extLst>
            </p:cNvPr>
            <p:cNvSpPr/>
            <p:nvPr/>
          </p:nvSpPr>
          <p:spPr>
            <a:xfrm>
              <a:off x="0" y="43790"/>
              <a:ext cx="5018313" cy="1323439"/>
            </a:xfrm>
            <a:prstGeom prst="rect">
              <a:avLst/>
            </a:prstGeom>
            <a:noFill/>
          </p:spPr>
          <p:txBody>
            <a:bodyPr wrap="square" lIns="91440" tIns="45720" rIns="91440" bIns="45720">
              <a:spAutoFit/>
            </a:bodyPr>
            <a:lstStyle/>
            <a:p>
              <a:pPr algn="ctr"/>
              <a:r>
                <a:rPr lang="en-US" sz="8000" b="1" cap="none" spc="0" dirty="0">
                  <a:ln w="38100">
                    <a:solidFill>
                      <a:sysClr val="windowText" lastClr="000000"/>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latin typeface="Amasis MT Pro Black" panose="02040A04050005020304" pitchFamily="18" charset="0"/>
                  <a:cs typeface="Aldhabi" panose="01000000000000000000" pitchFamily="2" charset="-78"/>
                </a:rPr>
                <a:t>LEFSV</a:t>
              </a:r>
              <a:r>
                <a:rPr lang="en-US" sz="8000" b="1" dirty="0">
                  <a:ln w="38100">
                    <a:solidFill>
                      <a:sysClr val="windowText" lastClr="000000"/>
                    </a:solidFill>
                    <a:prstDash val="solid"/>
                  </a:ln>
                  <a:blipFill dpi="0" rotWithShape="1">
                    <a:blip r:embed="rId2">
                      <a:extLst>
                        <a:ext uri="{28A0092B-C50C-407E-A947-70E740481C1C}">
                          <a14:useLocalDpi xmlns:a14="http://schemas.microsoft.com/office/drawing/2010/main" val="0"/>
                        </a:ext>
                      </a:extLst>
                    </a:blip>
                    <a:srcRect/>
                    <a:stretch>
                      <a:fillRect/>
                    </a:stretch>
                  </a:blipFill>
                  <a:latin typeface="Amasis MT Pro Black" panose="02040A04050005020304" pitchFamily="18" charset="0"/>
                  <a:cs typeface="Aldhabi" panose="01000000000000000000" pitchFamily="2" charset="-78"/>
                </a:rPr>
                <a:t>  X</a:t>
              </a:r>
            </a:p>
          </p:txBody>
        </p:sp>
        <p:sp>
          <p:nvSpPr>
            <p:cNvPr id="18" name="Rectangle 17">
              <a:extLst>
                <a:ext uri="{FF2B5EF4-FFF2-40B4-BE49-F238E27FC236}">
                  <a16:creationId xmlns:a16="http://schemas.microsoft.com/office/drawing/2014/main" id="{6BA643EA-5B13-481A-B155-A9C1762D7CD3}"/>
                </a:ext>
              </a:extLst>
            </p:cNvPr>
            <p:cNvSpPr/>
            <p:nvPr/>
          </p:nvSpPr>
          <p:spPr>
            <a:xfrm>
              <a:off x="3461659" y="-72774"/>
              <a:ext cx="1970314" cy="1323439"/>
            </a:xfrm>
            <a:prstGeom prst="rect">
              <a:avLst/>
            </a:prstGeom>
            <a:noFill/>
          </p:spPr>
          <p:txBody>
            <a:bodyPr wrap="square" lIns="91440" tIns="45720" rIns="91440" bIns="45720">
              <a:spAutoFit/>
            </a:bodyPr>
            <a:lstStyle/>
            <a:p>
              <a:pPr algn="ctr"/>
              <a:r>
                <a:rPr lang="en-US" sz="8000" b="1" cap="none" spc="0" dirty="0">
                  <a:ln w="38100">
                    <a:solidFill>
                      <a:sysClr val="windowText" lastClr="000000"/>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latin typeface="Amasis MT Pro Black" panose="02040A04050005020304" pitchFamily="18" charset="0"/>
                  <a:cs typeface="Aldhabi" panose="01000000000000000000" pitchFamily="2" charset="-78"/>
                </a:rPr>
                <a:t>(   )</a:t>
              </a:r>
              <a:endParaRPr lang="en-US" sz="8000" b="1" dirty="0">
                <a:ln w="38100">
                  <a:solidFill>
                    <a:sysClr val="windowText" lastClr="000000"/>
                  </a:solidFill>
                  <a:prstDash val="solid"/>
                </a:ln>
                <a:blipFill dpi="0" rotWithShape="1">
                  <a:blip r:embed="rId2">
                    <a:extLst>
                      <a:ext uri="{28A0092B-C50C-407E-A947-70E740481C1C}">
                        <a14:useLocalDpi xmlns:a14="http://schemas.microsoft.com/office/drawing/2010/main" val="0"/>
                      </a:ext>
                    </a:extLst>
                  </a:blip>
                  <a:srcRect/>
                  <a:stretch>
                    <a:fillRect/>
                  </a:stretch>
                </a:blipFill>
                <a:latin typeface="Amasis MT Pro Black" panose="02040A04050005020304" pitchFamily="18" charset="0"/>
                <a:cs typeface="Aldhabi" panose="01000000000000000000" pitchFamily="2" charset="-78"/>
              </a:endParaRPr>
            </a:p>
          </p:txBody>
        </p:sp>
      </p:grpSp>
      <p:sp>
        <p:nvSpPr>
          <p:cNvPr id="12" name="Rectangle 11">
            <a:extLst>
              <a:ext uri="{FF2B5EF4-FFF2-40B4-BE49-F238E27FC236}">
                <a16:creationId xmlns:a16="http://schemas.microsoft.com/office/drawing/2014/main" id="{1F76E6CB-7FB1-43F5-9308-EBC775BE266E}"/>
              </a:ext>
            </a:extLst>
          </p:cNvPr>
          <p:cNvSpPr/>
          <p:nvPr/>
        </p:nvSpPr>
        <p:spPr>
          <a:xfrm>
            <a:off x="6103982" y="272934"/>
            <a:ext cx="4942379" cy="830997"/>
          </a:xfrm>
          <a:prstGeom prst="rect">
            <a:avLst/>
          </a:prstGeom>
          <a:noFill/>
        </p:spPr>
        <p:txBody>
          <a:bodyPr wrap="none" lIns="91440" tIns="45720" rIns="91440" bIns="45720">
            <a:spAutoFit/>
          </a:bodyPr>
          <a:lstStyle/>
          <a:p>
            <a:pPr algn="ctr"/>
            <a:r>
              <a:rPr lang="en-US" sz="4800" b="0" cap="none" spc="0" dirty="0">
                <a:ln w="0"/>
                <a:solidFill>
                  <a:schemeClr val="accent6">
                    <a:lumMod val="50000"/>
                  </a:schemeClr>
                </a:solidFill>
                <a:effectLst>
                  <a:outerShdw blurRad="38100" dist="19050" dir="2700000" algn="tl" rotWithShape="0">
                    <a:schemeClr val="dk1">
                      <a:alpha val="40000"/>
                    </a:schemeClr>
                  </a:outerShdw>
                </a:effectLst>
              </a:rPr>
              <a:t>- Unmanned Issues</a:t>
            </a:r>
          </a:p>
        </p:txBody>
      </p:sp>
      <p:pic>
        <p:nvPicPr>
          <p:cNvPr id="22" name="Picture 21" descr="A picture containing map&#10;&#10;Description automatically generated">
            <a:extLst>
              <a:ext uri="{FF2B5EF4-FFF2-40B4-BE49-F238E27FC236}">
                <a16:creationId xmlns:a16="http://schemas.microsoft.com/office/drawing/2014/main" id="{3B178781-035F-4350-8952-3133EA3C09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6633" y="4632247"/>
            <a:ext cx="3657600" cy="2144891"/>
          </a:xfrm>
          <a:prstGeom prst="rect">
            <a:avLst/>
          </a:prstGeom>
        </p:spPr>
      </p:pic>
      <p:grpSp>
        <p:nvGrpSpPr>
          <p:cNvPr id="2" name="Group 1">
            <a:extLst>
              <a:ext uri="{FF2B5EF4-FFF2-40B4-BE49-F238E27FC236}">
                <a16:creationId xmlns:a16="http://schemas.microsoft.com/office/drawing/2014/main" id="{3CED26F9-E885-4FEF-BE91-76751FC4F023}"/>
              </a:ext>
            </a:extLst>
          </p:cNvPr>
          <p:cNvGrpSpPr/>
          <p:nvPr/>
        </p:nvGrpSpPr>
        <p:grpSpPr>
          <a:xfrm>
            <a:off x="8305806" y="1450406"/>
            <a:ext cx="3657600" cy="3122306"/>
            <a:chOff x="8305806" y="1428634"/>
            <a:chExt cx="3657600" cy="3122306"/>
          </a:xfrm>
        </p:grpSpPr>
        <p:pic>
          <p:nvPicPr>
            <p:cNvPr id="24" name="Picture 23">
              <a:extLst>
                <a:ext uri="{FF2B5EF4-FFF2-40B4-BE49-F238E27FC236}">
                  <a16:creationId xmlns:a16="http://schemas.microsoft.com/office/drawing/2014/main" id="{90E82B98-1B0C-4B1D-9820-AC1044893E4D}"/>
                </a:ext>
              </a:extLst>
            </p:cNvPr>
            <p:cNvPicPr>
              <a:picLocks noChangeAspect="1"/>
            </p:cNvPicPr>
            <p:nvPr/>
          </p:nvPicPr>
          <p:blipFill rotWithShape="1">
            <a:blip r:embed="rId4"/>
            <a:srcRect l="19643" t="22364" r="26786" b="60635"/>
            <a:stretch/>
          </p:blipFill>
          <p:spPr>
            <a:xfrm>
              <a:off x="8305806" y="1428634"/>
              <a:ext cx="3657600" cy="652945"/>
            </a:xfrm>
            <a:prstGeom prst="rect">
              <a:avLst/>
            </a:prstGeom>
          </p:spPr>
        </p:pic>
        <p:pic>
          <p:nvPicPr>
            <p:cNvPr id="25" name="Picture 24">
              <a:extLst>
                <a:ext uri="{FF2B5EF4-FFF2-40B4-BE49-F238E27FC236}">
                  <a16:creationId xmlns:a16="http://schemas.microsoft.com/office/drawing/2014/main" id="{90FD0555-A64F-49FE-82CB-0D20943BAC04}"/>
                </a:ext>
              </a:extLst>
            </p:cNvPr>
            <p:cNvPicPr>
              <a:picLocks noChangeAspect="1"/>
            </p:cNvPicPr>
            <p:nvPr/>
          </p:nvPicPr>
          <p:blipFill rotWithShape="1">
            <a:blip r:embed="rId4"/>
            <a:srcRect l="19643" t="38249" r="40435" b="13835"/>
            <a:stretch/>
          </p:blipFill>
          <p:spPr>
            <a:xfrm>
              <a:off x="8305806" y="2081579"/>
              <a:ext cx="3657600" cy="2469361"/>
            </a:xfrm>
            <a:prstGeom prst="rect">
              <a:avLst/>
            </a:prstGeom>
          </p:spPr>
        </p:pic>
      </p:grpSp>
    </p:spTree>
    <p:extLst>
      <p:ext uri="{BB962C8B-B14F-4D97-AF65-F5344CB8AC3E}">
        <p14:creationId xmlns:p14="http://schemas.microsoft.com/office/powerpoint/2010/main" val="2711045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3B21DE-F3FF-4CCC-80A4-A140AB468B3E}"/>
              </a:ext>
            </a:extLst>
          </p:cNvPr>
          <p:cNvSpPr>
            <a:spLocks noGrp="1"/>
          </p:cNvSpPr>
          <p:nvPr>
            <p:ph idx="1"/>
          </p:nvPr>
        </p:nvSpPr>
        <p:spPr>
          <a:xfrm>
            <a:off x="239481" y="1825624"/>
            <a:ext cx="6248405" cy="4868839"/>
          </a:xfrm>
        </p:spPr>
        <p:txBody>
          <a:bodyPr>
            <a:normAutofit fontScale="92500" lnSpcReduction="20000"/>
          </a:bodyPr>
          <a:lstStyle/>
          <a:p>
            <a:pPr marL="0" indent="0">
              <a:buNone/>
            </a:pPr>
            <a:r>
              <a:rPr lang="en-US" dirty="0">
                <a:solidFill>
                  <a:schemeClr val="accent4">
                    <a:lumMod val="50000"/>
                  </a:schemeClr>
                </a:solidFill>
              </a:rPr>
              <a:t>Force Design 2030</a:t>
            </a:r>
          </a:p>
          <a:p>
            <a:pPr marL="0" indent="0">
              <a:buNone/>
            </a:pPr>
            <a:r>
              <a:rPr lang="en-US" dirty="0">
                <a:solidFill>
                  <a:schemeClr val="accent4">
                    <a:lumMod val="50000"/>
                  </a:schemeClr>
                </a:solidFill>
              </a:rPr>
              <a:t>Commandant’s Comments</a:t>
            </a:r>
          </a:p>
          <a:p>
            <a:pPr marL="457200" lvl="1" indent="0">
              <a:buNone/>
            </a:pPr>
            <a:r>
              <a:rPr lang="en-US" dirty="0">
                <a:solidFill>
                  <a:schemeClr val="accent4">
                    <a:lumMod val="50000"/>
                  </a:schemeClr>
                </a:solidFill>
              </a:rPr>
              <a:t>Future promise of unmanned vehicles</a:t>
            </a:r>
          </a:p>
          <a:p>
            <a:pPr marL="457200" lvl="1" indent="0">
              <a:buNone/>
            </a:pPr>
            <a:r>
              <a:rPr lang="en-US" dirty="0">
                <a:solidFill>
                  <a:schemeClr val="accent4">
                    <a:lumMod val="50000"/>
                  </a:schemeClr>
                </a:solidFill>
              </a:rPr>
              <a:t>Upgrades needed to Light Reconnaissance Force’s vehicles</a:t>
            </a:r>
          </a:p>
          <a:p>
            <a:pPr marL="0" indent="0">
              <a:buNone/>
            </a:pPr>
            <a:r>
              <a:rPr lang="en-US" dirty="0">
                <a:solidFill>
                  <a:schemeClr val="accent4">
                    <a:lumMod val="50000"/>
                  </a:schemeClr>
                </a:solidFill>
              </a:rPr>
              <a:t>Counterpoint Comments</a:t>
            </a:r>
          </a:p>
          <a:p>
            <a:pPr marL="457200" lvl="1" indent="0">
              <a:buNone/>
            </a:pPr>
            <a:r>
              <a:rPr lang="en-US" dirty="0">
                <a:solidFill>
                  <a:schemeClr val="accent4">
                    <a:lumMod val="50000"/>
                  </a:schemeClr>
                </a:solidFill>
              </a:rPr>
              <a:t>Other Threats </a:t>
            </a:r>
          </a:p>
          <a:p>
            <a:pPr marL="457200" lvl="1" indent="0">
              <a:buNone/>
            </a:pPr>
            <a:r>
              <a:rPr lang="en-US" dirty="0">
                <a:solidFill>
                  <a:schemeClr val="accent4">
                    <a:lumMod val="50000"/>
                  </a:schemeClr>
                </a:solidFill>
              </a:rPr>
              <a:t>Legacy Missions</a:t>
            </a:r>
          </a:p>
          <a:p>
            <a:pPr marL="457200" lvl="1" indent="0">
              <a:buNone/>
            </a:pPr>
            <a:r>
              <a:rPr lang="en-US" dirty="0">
                <a:solidFill>
                  <a:schemeClr val="accent4">
                    <a:lumMod val="50000"/>
                  </a:schemeClr>
                </a:solidFill>
              </a:rPr>
              <a:t>Current autonomous system limitations</a:t>
            </a:r>
          </a:p>
          <a:p>
            <a:pPr marL="0" indent="0">
              <a:buNone/>
            </a:pPr>
            <a:r>
              <a:rPr lang="en-US" dirty="0">
                <a:solidFill>
                  <a:schemeClr val="accent4">
                    <a:lumMod val="50000"/>
                  </a:schemeClr>
                </a:solidFill>
              </a:rPr>
              <a:t>Risk Reduction</a:t>
            </a:r>
          </a:p>
          <a:p>
            <a:pPr marL="457200" lvl="1" indent="0">
              <a:buNone/>
            </a:pPr>
            <a:r>
              <a:rPr lang="en-US" dirty="0">
                <a:solidFill>
                  <a:schemeClr val="accent4">
                    <a:lumMod val="50000"/>
                  </a:schemeClr>
                </a:solidFill>
              </a:rPr>
              <a:t>Evolutionary development &amp; upgrades</a:t>
            </a:r>
          </a:p>
          <a:p>
            <a:pPr marL="914400" lvl="1" indent="-174625">
              <a:buNone/>
            </a:pPr>
            <a:r>
              <a:rPr lang="en-US" i="1" dirty="0">
                <a:solidFill>
                  <a:schemeClr val="accent4">
                    <a:lumMod val="50000"/>
                  </a:schemeClr>
                </a:solidFill>
              </a:rPr>
              <a:t>“Technology insertion during periodic preplanned upgrade periods”</a:t>
            </a:r>
          </a:p>
          <a:p>
            <a:pPr marL="0" indent="0">
              <a:buNone/>
            </a:pPr>
            <a:r>
              <a:rPr lang="en-US" dirty="0">
                <a:solidFill>
                  <a:schemeClr val="accent4">
                    <a:lumMod val="50000"/>
                  </a:schemeClr>
                </a:solidFill>
              </a:rPr>
              <a:t>Development of a Mission Needs Statement</a:t>
            </a:r>
          </a:p>
          <a:p>
            <a:pPr marL="0" indent="0">
              <a:buNone/>
            </a:pPr>
            <a:endParaRPr lang="en-US" dirty="0">
              <a:solidFill>
                <a:schemeClr val="accent6">
                  <a:lumMod val="50000"/>
                </a:schemeClr>
              </a:solidFill>
            </a:endParaRPr>
          </a:p>
          <a:p>
            <a:pPr marL="0" indent="0">
              <a:buNone/>
            </a:pPr>
            <a:endParaRPr lang="en-US" dirty="0"/>
          </a:p>
          <a:p>
            <a:pPr marL="0" indent="0">
              <a:buNone/>
            </a:pPr>
            <a:endParaRPr lang="en-US" dirty="0"/>
          </a:p>
          <a:p>
            <a:pPr marL="514350" indent="-514350">
              <a:buFont typeface="+mj-lt"/>
              <a:buAutoNum type="arabicPeriod"/>
            </a:pPr>
            <a:endParaRPr lang="en-US" dirty="0"/>
          </a:p>
        </p:txBody>
      </p:sp>
      <p:grpSp>
        <p:nvGrpSpPr>
          <p:cNvPr id="9" name="Group 8">
            <a:extLst>
              <a:ext uri="{FF2B5EF4-FFF2-40B4-BE49-F238E27FC236}">
                <a16:creationId xmlns:a16="http://schemas.microsoft.com/office/drawing/2014/main" id="{C3FE199C-4C99-4CB8-A3F3-1D55340238ED}"/>
              </a:ext>
            </a:extLst>
          </p:cNvPr>
          <p:cNvGrpSpPr/>
          <p:nvPr/>
        </p:nvGrpSpPr>
        <p:grpSpPr>
          <a:xfrm>
            <a:off x="0" y="-72774"/>
            <a:ext cx="12192000" cy="1478768"/>
            <a:chOff x="0" y="-72774"/>
            <a:chExt cx="12192000" cy="1478768"/>
          </a:xfrm>
        </p:grpSpPr>
        <p:sp>
          <p:nvSpPr>
            <p:cNvPr id="4" name="Rectangle 3">
              <a:extLst>
                <a:ext uri="{FF2B5EF4-FFF2-40B4-BE49-F238E27FC236}">
                  <a16:creationId xmlns:a16="http://schemas.microsoft.com/office/drawing/2014/main" id="{1B076886-40D5-453D-8817-32BF9C603F8B}"/>
                </a:ext>
              </a:extLst>
            </p:cNvPr>
            <p:cNvSpPr/>
            <p:nvPr/>
          </p:nvSpPr>
          <p:spPr>
            <a:xfrm>
              <a:off x="0" y="-10096"/>
              <a:ext cx="12192000" cy="457200"/>
            </a:xfrm>
            <a:prstGeom prst="rect">
              <a:avLst/>
            </a:prstGeom>
            <a:solidFill>
              <a:schemeClr val="accent1">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47F5D99-41A7-487D-991B-61E096E09C8F}"/>
                </a:ext>
              </a:extLst>
            </p:cNvPr>
            <p:cNvSpPr/>
            <p:nvPr/>
          </p:nvSpPr>
          <p:spPr>
            <a:xfrm>
              <a:off x="0" y="468954"/>
              <a:ext cx="12192000" cy="457200"/>
            </a:xfrm>
            <a:prstGeom prst="rect">
              <a:avLst/>
            </a:prstGeom>
            <a:solidFill>
              <a:schemeClr val="accent4">
                <a:lumMod val="60000"/>
                <a:lumOff val="40000"/>
                <a:alpha val="5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A80BB92-4DA2-4124-B9AC-4CCB3A66E3C1}"/>
                </a:ext>
              </a:extLst>
            </p:cNvPr>
            <p:cNvSpPr/>
            <p:nvPr/>
          </p:nvSpPr>
          <p:spPr>
            <a:xfrm>
              <a:off x="0" y="948794"/>
              <a:ext cx="12192000" cy="457200"/>
            </a:xfrm>
            <a:prstGeom prst="rect">
              <a:avLst/>
            </a:prstGeom>
            <a:solidFill>
              <a:schemeClr val="accent6">
                <a:lumMod val="50000"/>
                <a:alpha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F84E553-27BE-447E-BA85-A137781C92B3}"/>
                </a:ext>
              </a:extLst>
            </p:cNvPr>
            <p:cNvSpPr/>
            <p:nvPr/>
          </p:nvSpPr>
          <p:spPr>
            <a:xfrm>
              <a:off x="0" y="43790"/>
              <a:ext cx="5018313" cy="1323439"/>
            </a:xfrm>
            <a:prstGeom prst="rect">
              <a:avLst/>
            </a:prstGeom>
            <a:noFill/>
          </p:spPr>
          <p:txBody>
            <a:bodyPr wrap="square" lIns="91440" tIns="45720" rIns="91440" bIns="45720">
              <a:spAutoFit/>
            </a:bodyPr>
            <a:lstStyle/>
            <a:p>
              <a:pPr algn="ctr"/>
              <a:r>
                <a:rPr lang="en-US" sz="8000" b="1" cap="none" spc="0" dirty="0">
                  <a:ln w="38100">
                    <a:solidFill>
                      <a:sysClr val="windowText" lastClr="000000"/>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latin typeface="Amasis MT Pro Black" panose="02040A04050005020304" pitchFamily="18" charset="0"/>
                  <a:cs typeface="Aldhabi" panose="01000000000000000000" pitchFamily="2" charset="-78"/>
                </a:rPr>
                <a:t>LEFSV</a:t>
              </a:r>
              <a:r>
                <a:rPr lang="en-US" sz="8000" b="1" dirty="0">
                  <a:ln w="38100">
                    <a:solidFill>
                      <a:sysClr val="windowText" lastClr="000000"/>
                    </a:solidFill>
                    <a:prstDash val="solid"/>
                  </a:ln>
                  <a:blipFill dpi="0" rotWithShape="1">
                    <a:blip r:embed="rId2">
                      <a:extLst>
                        <a:ext uri="{28A0092B-C50C-407E-A947-70E740481C1C}">
                          <a14:useLocalDpi xmlns:a14="http://schemas.microsoft.com/office/drawing/2010/main" val="0"/>
                        </a:ext>
                      </a:extLst>
                    </a:blip>
                    <a:srcRect/>
                    <a:stretch>
                      <a:fillRect/>
                    </a:stretch>
                  </a:blipFill>
                  <a:latin typeface="Amasis MT Pro Black" panose="02040A04050005020304" pitchFamily="18" charset="0"/>
                  <a:cs typeface="Aldhabi" panose="01000000000000000000" pitchFamily="2" charset="-78"/>
                </a:rPr>
                <a:t>  X</a:t>
              </a:r>
            </a:p>
          </p:txBody>
        </p:sp>
        <p:sp>
          <p:nvSpPr>
            <p:cNvPr id="8" name="Rectangle 7">
              <a:extLst>
                <a:ext uri="{FF2B5EF4-FFF2-40B4-BE49-F238E27FC236}">
                  <a16:creationId xmlns:a16="http://schemas.microsoft.com/office/drawing/2014/main" id="{4AB7D13B-DEB9-4A50-89FA-7430EA830F32}"/>
                </a:ext>
              </a:extLst>
            </p:cNvPr>
            <p:cNvSpPr/>
            <p:nvPr/>
          </p:nvSpPr>
          <p:spPr>
            <a:xfrm>
              <a:off x="3461659" y="-72774"/>
              <a:ext cx="1970314" cy="1323439"/>
            </a:xfrm>
            <a:prstGeom prst="rect">
              <a:avLst/>
            </a:prstGeom>
            <a:noFill/>
          </p:spPr>
          <p:txBody>
            <a:bodyPr wrap="square" lIns="91440" tIns="45720" rIns="91440" bIns="45720">
              <a:spAutoFit/>
            </a:bodyPr>
            <a:lstStyle/>
            <a:p>
              <a:pPr algn="ctr"/>
              <a:r>
                <a:rPr lang="en-US" sz="8000" b="1" cap="none" spc="0" dirty="0">
                  <a:ln w="38100">
                    <a:solidFill>
                      <a:sysClr val="windowText" lastClr="000000"/>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latin typeface="Amasis MT Pro Black" panose="02040A04050005020304" pitchFamily="18" charset="0"/>
                  <a:cs typeface="Aldhabi" panose="01000000000000000000" pitchFamily="2" charset="-78"/>
                </a:rPr>
                <a:t>(   )</a:t>
              </a:r>
              <a:endParaRPr lang="en-US" sz="8000" b="1" dirty="0">
                <a:ln w="38100">
                  <a:solidFill>
                    <a:sysClr val="windowText" lastClr="000000"/>
                  </a:solidFill>
                  <a:prstDash val="solid"/>
                </a:ln>
                <a:blipFill dpi="0" rotWithShape="1">
                  <a:blip r:embed="rId2">
                    <a:extLst>
                      <a:ext uri="{28A0092B-C50C-407E-A947-70E740481C1C}">
                        <a14:useLocalDpi xmlns:a14="http://schemas.microsoft.com/office/drawing/2010/main" val="0"/>
                      </a:ext>
                    </a:extLst>
                  </a:blip>
                  <a:srcRect/>
                  <a:stretch>
                    <a:fillRect/>
                  </a:stretch>
                </a:blipFill>
                <a:latin typeface="Amasis MT Pro Black" panose="02040A04050005020304" pitchFamily="18" charset="0"/>
                <a:cs typeface="Aldhabi" panose="01000000000000000000" pitchFamily="2" charset="-78"/>
              </a:endParaRPr>
            </a:p>
          </p:txBody>
        </p:sp>
      </p:grpSp>
      <p:sp>
        <p:nvSpPr>
          <p:cNvPr id="12" name="Rectangle 11">
            <a:extLst>
              <a:ext uri="{FF2B5EF4-FFF2-40B4-BE49-F238E27FC236}">
                <a16:creationId xmlns:a16="http://schemas.microsoft.com/office/drawing/2014/main" id="{1F76E6CB-7FB1-43F5-9308-EBC775BE266E}"/>
              </a:ext>
            </a:extLst>
          </p:cNvPr>
          <p:cNvSpPr/>
          <p:nvPr/>
        </p:nvSpPr>
        <p:spPr>
          <a:xfrm>
            <a:off x="6119409" y="279869"/>
            <a:ext cx="3628301" cy="830997"/>
          </a:xfrm>
          <a:prstGeom prst="rect">
            <a:avLst/>
          </a:prstGeom>
          <a:noFill/>
        </p:spPr>
        <p:txBody>
          <a:bodyPr wrap="none" lIns="91440" tIns="45720" rIns="91440" bIns="45720">
            <a:spAutoFit/>
          </a:bodyPr>
          <a:lstStyle/>
          <a:p>
            <a:pPr algn="ctr"/>
            <a:r>
              <a:rPr lang="en-US" sz="4800" b="0" cap="none" spc="0" dirty="0">
                <a:ln w="0"/>
                <a:solidFill>
                  <a:schemeClr val="accent4">
                    <a:lumMod val="50000"/>
                  </a:schemeClr>
                </a:solidFill>
                <a:effectLst>
                  <a:outerShdw blurRad="38100" dist="19050" dir="2700000" algn="tl" rotWithShape="0">
                    <a:schemeClr val="dk1">
                      <a:alpha val="40000"/>
                    </a:schemeClr>
                  </a:outerShdw>
                </a:effectLst>
              </a:rPr>
              <a:t>- Introduction</a:t>
            </a:r>
          </a:p>
        </p:txBody>
      </p:sp>
      <p:sp>
        <p:nvSpPr>
          <p:cNvPr id="19" name="TextBox 18">
            <a:extLst>
              <a:ext uri="{FF2B5EF4-FFF2-40B4-BE49-F238E27FC236}">
                <a16:creationId xmlns:a16="http://schemas.microsoft.com/office/drawing/2014/main" id="{90225C53-7756-49D2-B356-6DF4E9427A4B}"/>
              </a:ext>
            </a:extLst>
          </p:cNvPr>
          <p:cNvSpPr txBox="1"/>
          <p:nvPr/>
        </p:nvSpPr>
        <p:spPr>
          <a:xfrm>
            <a:off x="6487886" y="1975524"/>
            <a:ext cx="5311876" cy="1323439"/>
          </a:xfrm>
          <a:prstGeom prst="rect">
            <a:avLst/>
          </a:prstGeom>
          <a:noFill/>
        </p:spPr>
        <p:txBody>
          <a:bodyPr wrap="square">
            <a:spAutoFit/>
          </a:bodyPr>
          <a:lstStyle/>
          <a:p>
            <a:r>
              <a:rPr lang="en-US" sz="1600" i="1" dirty="0">
                <a:solidFill>
                  <a:schemeClr val="accent4">
                    <a:lumMod val="50000"/>
                  </a:schemeClr>
                </a:solidFill>
              </a:rPr>
              <a:t>“With the shift in our primary focus to great power competition and a renewed focus on the Indo-Pacific region, the current force has shortfalls in capabilities needed to support emerging joint, naval, and Marine Corps operating concepts”  - </a:t>
            </a:r>
            <a:r>
              <a:rPr lang="en-US" sz="1600" b="1" i="1" dirty="0">
                <a:solidFill>
                  <a:schemeClr val="accent4">
                    <a:lumMod val="50000"/>
                  </a:schemeClr>
                </a:solidFill>
              </a:rPr>
              <a:t>Force Design 2030</a:t>
            </a:r>
          </a:p>
        </p:txBody>
      </p:sp>
      <p:sp>
        <p:nvSpPr>
          <p:cNvPr id="21" name="TextBox 20">
            <a:extLst>
              <a:ext uri="{FF2B5EF4-FFF2-40B4-BE49-F238E27FC236}">
                <a16:creationId xmlns:a16="http://schemas.microsoft.com/office/drawing/2014/main" id="{DFB41C53-39CB-41A6-B0E5-50FA4592DF7B}"/>
              </a:ext>
            </a:extLst>
          </p:cNvPr>
          <p:cNvSpPr txBox="1"/>
          <p:nvPr/>
        </p:nvSpPr>
        <p:spPr>
          <a:xfrm>
            <a:off x="6487886" y="3637652"/>
            <a:ext cx="5579196" cy="2554545"/>
          </a:xfrm>
          <a:prstGeom prst="rect">
            <a:avLst/>
          </a:prstGeom>
          <a:noFill/>
        </p:spPr>
        <p:txBody>
          <a:bodyPr wrap="square">
            <a:spAutoFit/>
          </a:bodyPr>
          <a:lstStyle/>
          <a:p>
            <a:r>
              <a:rPr lang="en-US" sz="1600" i="1" dirty="0">
                <a:solidFill>
                  <a:schemeClr val="accent4">
                    <a:lumMod val="50000"/>
                  </a:schemeClr>
                </a:solidFill>
              </a:rPr>
              <a:t>“Provide an expeditionary vehicle with a direct fire capability suitable for supporting USMC ground forces during operations on or around both naturally occurring </a:t>
            </a:r>
            <a:r>
              <a:rPr lang="en-US" sz="1600" i="1">
                <a:solidFill>
                  <a:schemeClr val="accent4">
                    <a:lumMod val="50000"/>
                  </a:schemeClr>
                </a:solidFill>
              </a:rPr>
              <a:t>and man-made </a:t>
            </a:r>
            <a:r>
              <a:rPr lang="en-US" sz="1600" i="1" dirty="0">
                <a:solidFill>
                  <a:schemeClr val="accent4">
                    <a:lumMod val="50000"/>
                  </a:schemeClr>
                </a:solidFill>
              </a:rPr>
              <a:t>islands, including urban areas, in a wide array of littoral environments against a peer, or near peer adversary while also supporting other traditional USMC military missions, including acting as a rapid reaction force to assist friendly nations against hostile attack, providing for the defense of US bases and facilities around the world, and undertaking the evacuation of US personnel in times of strife or natural disasters.” </a:t>
            </a:r>
            <a:r>
              <a:rPr lang="en-US" sz="1600" b="1" i="1" dirty="0">
                <a:solidFill>
                  <a:schemeClr val="accent4">
                    <a:lumMod val="50000"/>
                  </a:schemeClr>
                </a:solidFill>
              </a:rPr>
              <a:t>– Derived LEFSV(X) MNS</a:t>
            </a:r>
          </a:p>
        </p:txBody>
      </p:sp>
    </p:spTree>
    <p:extLst>
      <p:ext uri="{BB962C8B-B14F-4D97-AF65-F5344CB8AC3E}">
        <p14:creationId xmlns:p14="http://schemas.microsoft.com/office/powerpoint/2010/main" val="3264274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3B21DE-F3FF-4CCC-80A4-A140AB468B3E}"/>
              </a:ext>
            </a:extLst>
          </p:cNvPr>
          <p:cNvSpPr>
            <a:spLocks noGrp="1"/>
          </p:cNvSpPr>
          <p:nvPr>
            <p:ph idx="1"/>
          </p:nvPr>
        </p:nvSpPr>
        <p:spPr>
          <a:xfrm>
            <a:off x="206828" y="1825624"/>
            <a:ext cx="6773347" cy="4868839"/>
          </a:xfrm>
        </p:spPr>
        <p:txBody>
          <a:bodyPr>
            <a:normAutofit fontScale="92500" lnSpcReduction="10000"/>
          </a:bodyPr>
          <a:lstStyle/>
          <a:p>
            <a:pPr marL="0" indent="0">
              <a:buNone/>
            </a:pPr>
            <a:r>
              <a:rPr lang="en-US" dirty="0">
                <a:solidFill>
                  <a:schemeClr val="accent4">
                    <a:lumMod val="50000"/>
                  </a:schemeClr>
                </a:solidFill>
              </a:rPr>
              <a:t>Extensive review of potential;</a:t>
            </a:r>
          </a:p>
          <a:p>
            <a:r>
              <a:rPr lang="en-US" dirty="0">
                <a:solidFill>
                  <a:schemeClr val="accent4">
                    <a:lumMod val="50000"/>
                  </a:schemeClr>
                </a:solidFill>
              </a:rPr>
              <a:t>Theater(s) of operation</a:t>
            </a:r>
          </a:p>
          <a:p>
            <a:pPr lvl="1"/>
            <a:r>
              <a:rPr lang="en-US" dirty="0">
                <a:solidFill>
                  <a:schemeClr val="accent4">
                    <a:lumMod val="50000"/>
                  </a:schemeClr>
                </a:solidFill>
              </a:rPr>
              <a:t>Indo-Pacific, Baltic Sea, Mid-East Littorals</a:t>
            </a:r>
          </a:p>
          <a:p>
            <a:pPr lvl="1"/>
            <a:r>
              <a:rPr lang="en-US" dirty="0">
                <a:solidFill>
                  <a:schemeClr val="accent4">
                    <a:lumMod val="50000"/>
                  </a:schemeClr>
                </a:solidFill>
              </a:rPr>
              <a:t>Arctic/Northwest Passage </a:t>
            </a:r>
          </a:p>
          <a:p>
            <a:pPr lvl="1"/>
            <a:r>
              <a:rPr lang="en-US" dirty="0">
                <a:solidFill>
                  <a:schemeClr val="accent4">
                    <a:lumMod val="50000"/>
                  </a:schemeClr>
                </a:solidFill>
              </a:rPr>
              <a:t>Other legacy areas of operations </a:t>
            </a:r>
          </a:p>
          <a:p>
            <a:r>
              <a:rPr lang="en-US" dirty="0">
                <a:solidFill>
                  <a:schemeClr val="accent4">
                    <a:lumMod val="50000"/>
                  </a:schemeClr>
                </a:solidFill>
              </a:rPr>
              <a:t>Threats &amp; Targets </a:t>
            </a:r>
          </a:p>
          <a:p>
            <a:pPr lvl="1"/>
            <a:r>
              <a:rPr lang="en-US" dirty="0">
                <a:solidFill>
                  <a:schemeClr val="accent4">
                    <a:lumMod val="50000"/>
                  </a:schemeClr>
                </a:solidFill>
              </a:rPr>
              <a:t>Vehicles &amp; weapon systems</a:t>
            </a:r>
          </a:p>
          <a:p>
            <a:pPr lvl="1"/>
            <a:r>
              <a:rPr lang="en-US" dirty="0">
                <a:solidFill>
                  <a:schemeClr val="accent4">
                    <a:lumMod val="50000"/>
                  </a:schemeClr>
                </a:solidFill>
              </a:rPr>
              <a:t>Buildings &amp; reinforced structures</a:t>
            </a:r>
          </a:p>
          <a:p>
            <a:pPr lvl="1"/>
            <a:r>
              <a:rPr lang="en-US" dirty="0">
                <a:solidFill>
                  <a:schemeClr val="accent4">
                    <a:lumMod val="50000"/>
                  </a:schemeClr>
                </a:solidFill>
              </a:rPr>
              <a:t>Existing/previous fire support and amphibious vehicle capabilities</a:t>
            </a:r>
          </a:p>
          <a:p>
            <a:r>
              <a:rPr lang="en-US" dirty="0">
                <a:solidFill>
                  <a:schemeClr val="accent4">
                    <a:lumMod val="50000"/>
                  </a:schemeClr>
                </a:solidFill>
              </a:rPr>
              <a:t>Armor and weapon systems capabilities</a:t>
            </a:r>
          </a:p>
          <a:p>
            <a:r>
              <a:rPr lang="en-US" dirty="0">
                <a:solidFill>
                  <a:schemeClr val="accent4">
                    <a:lumMod val="50000"/>
                  </a:schemeClr>
                </a:solidFill>
              </a:rPr>
              <a:t>Concept level design estimating for military vehicles</a:t>
            </a:r>
          </a:p>
          <a:p>
            <a:endParaRPr lang="en-US" dirty="0">
              <a:solidFill>
                <a:schemeClr val="accent6">
                  <a:lumMod val="50000"/>
                </a:schemeClr>
              </a:solidFill>
            </a:endParaRPr>
          </a:p>
          <a:p>
            <a:pPr marL="0" indent="0">
              <a:buNone/>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pic>
        <p:nvPicPr>
          <p:cNvPr id="14" name="Picture 13" descr="A helicopter flying over a beach&#10;&#10;Description automatically generated with medium confidence">
            <a:extLst>
              <a:ext uri="{FF2B5EF4-FFF2-40B4-BE49-F238E27FC236}">
                <a16:creationId xmlns:a16="http://schemas.microsoft.com/office/drawing/2014/main" id="{5DE455EC-59DC-4303-9D85-9102AC9E4A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5887" y="1773124"/>
            <a:ext cx="2364204" cy="1371600"/>
          </a:xfrm>
          <a:prstGeom prst="rect">
            <a:avLst/>
          </a:prstGeom>
        </p:spPr>
      </p:pic>
      <p:pic>
        <p:nvPicPr>
          <p:cNvPr id="16" name="Picture 15">
            <a:extLst>
              <a:ext uri="{FF2B5EF4-FFF2-40B4-BE49-F238E27FC236}">
                <a16:creationId xmlns:a16="http://schemas.microsoft.com/office/drawing/2014/main" id="{BB7FF7B8-E8CC-423D-962E-188785FC79BF}"/>
              </a:ext>
            </a:extLst>
          </p:cNvPr>
          <p:cNvPicPr>
            <a:picLocks noChangeAspect="1"/>
          </p:cNvPicPr>
          <p:nvPr/>
        </p:nvPicPr>
        <p:blipFill>
          <a:blip r:embed="rId3"/>
          <a:stretch>
            <a:fillRect/>
          </a:stretch>
        </p:blipFill>
        <p:spPr>
          <a:xfrm>
            <a:off x="9775801" y="1773124"/>
            <a:ext cx="2020826" cy="1371600"/>
          </a:xfrm>
          <a:prstGeom prst="rect">
            <a:avLst/>
          </a:prstGeom>
        </p:spPr>
      </p:pic>
      <p:pic>
        <p:nvPicPr>
          <p:cNvPr id="17" name="Picture 16">
            <a:extLst>
              <a:ext uri="{FF2B5EF4-FFF2-40B4-BE49-F238E27FC236}">
                <a16:creationId xmlns:a16="http://schemas.microsoft.com/office/drawing/2014/main" id="{09372A13-BF0A-46E4-AFC9-9C74D8CD31FC}"/>
              </a:ext>
            </a:extLst>
          </p:cNvPr>
          <p:cNvPicPr>
            <a:picLocks noChangeAspect="1"/>
          </p:cNvPicPr>
          <p:nvPr/>
        </p:nvPicPr>
        <p:blipFill>
          <a:blip r:embed="rId4"/>
          <a:stretch>
            <a:fillRect/>
          </a:stretch>
        </p:blipFill>
        <p:spPr>
          <a:xfrm>
            <a:off x="9775801" y="3267324"/>
            <a:ext cx="2023678" cy="1645920"/>
          </a:xfrm>
          <a:prstGeom prst="rect">
            <a:avLst/>
          </a:prstGeom>
        </p:spPr>
      </p:pic>
      <p:pic>
        <p:nvPicPr>
          <p:cNvPr id="18" name="Picture 17">
            <a:extLst>
              <a:ext uri="{FF2B5EF4-FFF2-40B4-BE49-F238E27FC236}">
                <a16:creationId xmlns:a16="http://schemas.microsoft.com/office/drawing/2014/main" id="{E83C2F34-0A37-484C-B313-8BD5B89A50B0}"/>
              </a:ext>
            </a:extLst>
          </p:cNvPr>
          <p:cNvPicPr>
            <a:picLocks noChangeAspect="1"/>
          </p:cNvPicPr>
          <p:nvPr/>
        </p:nvPicPr>
        <p:blipFill>
          <a:blip r:embed="rId5"/>
          <a:stretch>
            <a:fillRect/>
          </a:stretch>
        </p:blipFill>
        <p:spPr>
          <a:xfrm>
            <a:off x="9548611" y="5038344"/>
            <a:ext cx="2248016" cy="1554480"/>
          </a:xfrm>
          <a:prstGeom prst="rect">
            <a:avLst/>
          </a:prstGeom>
        </p:spPr>
      </p:pic>
      <p:pic>
        <p:nvPicPr>
          <p:cNvPr id="19" name="Picture 18">
            <a:extLst>
              <a:ext uri="{FF2B5EF4-FFF2-40B4-BE49-F238E27FC236}">
                <a16:creationId xmlns:a16="http://schemas.microsoft.com/office/drawing/2014/main" id="{5C67A0D6-8CDA-4640-AAB7-A1C2EF4D1B5D}"/>
              </a:ext>
            </a:extLst>
          </p:cNvPr>
          <p:cNvPicPr>
            <a:picLocks noChangeAspect="1"/>
          </p:cNvPicPr>
          <p:nvPr/>
        </p:nvPicPr>
        <p:blipFill>
          <a:blip r:embed="rId6"/>
          <a:stretch>
            <a:fillRect/>
          </a:stretch>
        </p:blipFill>
        <p:spPr>
          <a:xfrm>
            <a:off x="7195885" y="5038344"/>
            <a:ext cx="2259179" cy="1554480"/>
          </a:xfrm>
          <a:prstGeom prst="rect">
            <a:avLst/>
          </a:prstGeom>
        </p:spPr>
      </p:pic>
      <p:pic>
        <p:nvPicPr>
          <p:cNvPr id="21" name="Picture 20" descr="A picture containing road, truck, blue, vehicle&#10;&#10;Description automatically generated">
            <a:extLst>
              <a:ext uri="{FF2B5EF4-FFF2-40B4-BE49-F238E27FC236}">
                <a16:creationId xmlns:a16="http://schemas.microsoft.com/office/drawing/2014/main" id="{9B622155-4678-41BD-995D-FB7FDDDA7D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95885" y="3267324"/>
            <a:ext cx="2475572" cy="1645920"/>
          </a:xfrm>
          <a:prstGeom prst="rect">
            <a:avLst/>
          </a:prstGeom>
        </p:spPr>
      </p:pic>
      <p:grpSp>
        <p:nvGrpSpPr>
          <p:cNvPr id="20" name="Group 19">
            <a:extLst>
              <a:ext uri="{FF2B5EF4-FFF2-40B4-BE49-F238E27FC236}">
                <a16:creationId xmlns:a16="http://schemas.microsoft.com/office/drawing/2014/main" id="{8654AC6E-B9C0-4550-A9E4-5E7BB524C411}"/>
              </a:ext>
            </a:extLst>
          </p:cNvPr>
          <p:cNvGrpSpPr/>
          <p:nvPr/>
        </p:nvGrpSpPr>
        <p:grpSpPr>
          <a:xfrm>
            <a:off x="0" y="-72774"/>
            <a:ext cx="12192000" cy="1478768"/>
            <a:chOff x="0" y="-72774"/>
            <a:chExt cx="12192000" cy="1478768"/>
          </a:xfrm>
        </p:grpSpPr>
        <p:sp>
          <p:nvSpPr>
            <p:cNvPr id="22" name="Rectangle 21">
              <a:extLst>
                <a:ext uri="{FF2B5EF4-FFF2-40B4-BE49-F238E27FC236}">
                  <a16:creationId xmlns:a16="http://schemas.microsoft.com/office/drawing/2014/main" id="{9C359CD6-D803-4C4B-9703-26082B29CC23}"/>
                </a:ext>
              </a:extLst>
            </p:cNvPr>
            <p:cNvSpPr/>
            <p:nvPr/>
          </p:nvSpPr>
          <p:spPr>
            <a:xfrm>
              <a:off x="0" y="-10096"/>
              <a:ext cx="12192000" cy="457200"/>
            </a:xfrm>
            <a:prstGeom prst="rect">
              <a:avLst/>
            </a:prstGeom>
            <a:solidFill>
              <a:schemeClr val="accent1">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B86F076-521D-47FA-AC31-11B79A91BF7C}"/>
                </a:ext>
              </a:extLst>
            </p:cNvPr>
            <p:cNvSpPr/>
            <p:nvPr/>
          </p:nvSpPr>
          <p:spPr>
            <a:xfrm>
              <a:off x="0" y="468954"/>
              <a:ext cx="12192000" cy="457200"/>
            </a:xfrm>
            <a:prstGeom prst="rect">
              <a:avLst/>
            </a:prstGeom>
            <a:solidFill>
              <a:schemeClr val="accent4">
                <a:lumMod val="60000"/>
                <a:lumOff val="40000"/>
                <a:alpha val="5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B63F80D9-672F-462F-AF2B-16C2CF04C11D}"/>
                </a:ext>
              </a:extLst>
            </p:cNvPr>
            <p:cNvSpPr/>
            <p:nvPr/>
          </p:nvSpPr>
          <p:spPr>
            <a:xfrm>
              <a:off x="0" y="948794"/>
              <a:ext cx="12192000" cy="457200"/>
            </a:xfrm>
            <a:prstGeom prst="rect">
              <a:avLst/>
            </a:prstGeom>
            <a:solidFill>
              <a:schemeClr val="accent6">
                <a:lumMod val="50000"/>
                <a:alpha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088B37B-B8C1-4EE7-98A9-3B76C0273F67}"/>
                </a:ext>
              </a:extLst>
            </p:cNvPr>
            <p:cNvSpPr/>
            <p:nvPr/>
          </p:nvSpPr>
          <p:spPr>
            <a:xfrm>
              <a:off x="0" y="43790"/>
              <a:ext cx="5018313" cy="1323439"/>
            </a:xfrm>
            <a:prstGeom prst="rect">
              <a:avLst/>
            </a:prstGeom>
            <a:noFill/>
          </p:spPr>
          <p:txBody>
            <a:bodyPr wrap="square" lIns="91440" tIns="45720" rIns="91440" bIns="45720">
              <a:spAutoFit/>
            </a:bodyPr>
            <a:lstStyle/>
            <a:p>
              <a:pPr algn="ctr"/>
              <a:r>
                <a:rPr lang="en-US" sz="8000" b="1" cap="none" spc="0" dirty="0">
                  <a:ln w="38100">
                    <a:solidFill>
                      <a:sysClr val="windowText" lastClr="000000"/>
                    </a:solidFill>
                    <a:prstDash val="solid"/>
                  </a:ln>
                  <a:blipFill dpi="0" rotWithShape="1">
                    <a:blip r:embed="rId8">
                      <a:extLst>
                        <a:ext uri="{28A0092B-C50C-407E-A947-70E740481C1C}">
                          <a14:useLocalDpi xmlns:a14="http://schemas.microsoft.com/office/drawing/2010/main" val="0"/>
                        </a:ext>
                      </a:extLst>
                    </a:blip>
                    <a:srcRect/>
                    <a:stretch>
                      <a:fillRect/>
                    </a:stretch>
                  </a:blipFill>
                  <a:effectLst/>
                  <a:latin typeface="Amasis MT Pro Black" panose="02040A04050005020304" pitchFamily="18" charset="0"/>
                  <a:cs typeface="Aldhabi" panose="01000000000000000000" pitchFamily="2" charset="-78"/>
                </a:rPr>
                <a:t>LEFSV</a:t>
              </a:r>
              <a:r>
                <a:rPr lang="en-US" sz="8000" b="1" dirty="0">
                  <a:ln w="38100">
                    <a:solidFill>
                      <a:sysClr val="windowText" lastClr="000000"/>
                    </a:solidFill>
                    <a:prstDash val="solid"/>
                  </a:ln>
                  <a:blipFill dpi="0" rotWithShape="1">
                    <a:blip r:embed="rId8">
                      <a:extLst>
                        <a:ext uri="{28A0092B-C50C-407E-A947-70E740481C1C}">
                          <a14:useLocalDpi xmlns:a14="http://schemas.microsoft.com/office/drawing/2010/main" val="0"/>
                        </a:ext>
                      </a:extLst>
                    </a:blip>
                    <a:srcRect/>
                    <a:stretch>
                      <a:fillRect/>
                    </a:stretch>
                  </a:blipFill>
                  <a:latin typeface="Amasis MT Pro Black" panose="02040A04050005020304" pitchFamily="18" charset="0"/>
                  <a:cs typeface="Aldhabi" panose="01000000000000000000" pitchFamily="2" charset="-78"/>
                </a:rPr>
                <a:t>  X</a:t>
              </a:r>
            </a:p>
          </p:txBody>
        </p:sp>
        <p:sp>
          <p:nvSpPr>
            <p:cNvPr id="26" name="Rectangle 25">
              <a:extLst>
                <a:ext uri="{FF2B5EF4-FFF2-40B4-BE49-F238E27FC236}">
                  <a16:creationId xmlns:a16="http://schemas.microsoft.com/office/drawing/2014/main" id="{E7FBA7BE-F5DF-442E-9B75-CA50F938CE42}"/>
                </a:ext>
              </a:extLst>
            </p:cNvPr>
            <p:cNvSpPr/>
            <p:nvPr/>
          </p:nvSpPr>
          <p:spPr>
            <a:xfrm>
              <a:off x="3461659" y="-72774"/>
              <a:ext cx="1970314" cy="1323439"/>
            </a:xfrm>
            <a:prstGeom prst="rect">
              <a:avLst/>
            </a:prstGeom>
            <a:noFill/>
          </p:spPr>
          <p:txBody>
            <a:bodyPr wrap="square" lIns="91440" tIns="45720" rIns="91440" bIns="45720">
              <a:spAutoFit/>
            </a:bodyPr>
            <a:lstStyle/>
            <a:p>
              <a:pPr algn="ctr"/>
              <a:r>
                <a:rPr lang="en-US" sz="8000" b="1" cap="none" spc="0" dirty="0">
                  <a:ln w="38100">
                    <a:solidFill>
                      <a:sysClr val="windowText" lastClr="000000"/>
                    </a:solidFill>
                    <a:prstDash val="solid"/>
                  </a:ln>
                  <a:blipFill dpi="0" rotWithShape="1">
                    <a:blip r:embed="rId8">
                      <a:extLst>
                        <a:ext uri="{28A0092B-C50C-407E-A947-70E740481C1C}">
                          <a14:useLocalDpi xmlns:a14="http://schemas.microsoft.com/office/drawing/2010/main" val="0"/>
                        </a:ext>
                      </a:extLst>
                    </a:blip>
                    <a:srcRect/>
                    <a:stretch>
                      <a:fillRect/>
                    </a:stretch>
                  </a:blipFill>
                  <a:effectLst/>
                  <a:latin typeface="Amasis MT Pro Black" panose="02040A04050005020304" pitchFamily="18" charset="0"/>
                  <a:cs typeface="Aldhabi" panose="01000000000000000000" pitchFamily="2" charset="-78"/>
                </a:rPr>
                <a:t>(   )</a:t>
              </a:r>
              <a:endParaRPr lang="en-US" sz="8000" b="1" dirty="0">
                <a:ln w="38100">
                  <a:solidFill>
                    <a:sysClr val="windowText" lastClr="000000"/>
                  </a:solidFill>
                  <a:prstDash val="solid"/>
                </a:ln>
                <a:blipFill dpi="0" rotWithShape="1">
                  <a:blip r:embed="rId8">
                    <a:extLst>
                      <a:ext uri="{28A0092B-C50C-407E-A947-70E740481C1C}">
                        <a14:useLocalDpi xmlns:a14="http://schemas.microsoft.com/office/drawing/2010/main" val="0"/>
                      </a:ext>
                    </a:extLst>
                  </a:blip>
                  <a:srcRect/>
                  <a:stretch>
                    <a:fillRect/>
                  </a:stretch>
                </a:blipFill>
                <a:latin typeface="Amasis MT Pro Black" panose="02040A04050005020304" pitchFamily="18" charset="0"/>
                <a:cs typeface="Aldhabi" panose="01000000000000000000" pitchFamily="2" charset="-78"/>
              </a:endParaRPr>
            </a:p>
          </p:txBody>
        </p:sp>
      </p:grpSp>
      <p:sp>
        <p:nvSpPr>
          <p:cNvPr id="27" name="Rectangle 26">
            <a:extLst>
              <a:ext uri="{FF2B5EF4-FFF2-40B4-BE49-F238E27FC236}">
                <a16:creationId xmlns:a16="http://schemas.microsoft.com/office/drawing/2014/main" id="{4A4367E4-A3AA-4325-B880-AC8C566F7889}"/>
              </a:ext>
            </a:extLst>
          </p:cNvPr>
          <p:cNvSpPr/>
          <p:nvPr/>
        </p:nvSpPr>
        <p:spPr>
          <a:xfrm>
            <a:off x="6160367" y="279869"/>
            <a:ext cx="4765599" cy="830997"/>
          </a:xfrm>
          <a:prstGeom prst="rect">
            <a:avLst/>
          </a:prstGeom>
          <a:noFill/>
        </p:spPr>
        <p:txBody>
          <a:bodyPr wrap="none" lIns="91440" tIns="45720" rIns="91440" bIns="45720">
            <a:spAutoFit/>
          </a:bodyPr>
          <a:lstStyle/>
          <a:p>
            <a:pPr algn="ctr"/>
            <a:r>
              <a:rPr lang="en-US" sz="4800" b="0" cap="none" spc="0" dirty="0">
                <a:ln w="0"/>
                <a:solidFill>
                  <a:schemeClr val="accent4">
                    <a:lumMod val="50000"/>
                  </a:schemeClr>
                </a:solidFill>
                <a:effectLst>
                  <a:outerShdw blurRad="38100" dist="19050" dir="2700000" algn="tl" rotWithShape="0">
                    <a:schemeClr val="dk1">
                      <a:alpha val="40000"/>
                    </a:schemeClr>
                  </a:outerShdw>
                </a:effectLst>
              </a:rPr>
              <a:t>- Literature Search</a:t>
            </a:r>
          </a:p>
        </p:txBody>
      </p:sp>
    </p:spTree>
    <p:extLst>
      <p:ext uri="{BB962C8B-B14F-4D97-AF65-F5344CB8AC3E}">
        <p14:creationId xmlns:p14="http://schemas.microsoft.com/office/powerpoint/2010/main" val="4110514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3B21DE-F3FF-4CCC-80A4-A140AB468B3E}"/>
              </a:ext>
            </a:extLst>
          </p:cNvPr>
          <p:cNvSpPr>
            <a:spLocks noGrp="1"/>
          </p:cNvSpPr>
          <p:nvPr>
            <p:ph idx="1"/>
          </p:nvPr>
        </p:nvSpPr>
        <p:spPr/>
        <p:txBody>
          <a:bodyPr>
            <a:normAutofit/>
          </a:bodyPr>
          <a:lstStyle/>
          <a:p>
            <a:pPr marL="0" indent="0">
              <a:buNone/>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pic>
        <p:nvPicPr>
          <p:cNvPr id="9" name="Picture 8">
            <a:extLst>
              <a:ext uri="{FF2B5EF4-FFF2-40B4-BE49-F238E27FC236}">
                <a16:creationId xmlns:a16="http://schemas.microsoft.com/office/drawing/2014/main" id="{429B6944-6FE0-409F-9F82-BC51EF3DB51F}"/>
              </a:ext>
            </a:extLst>
          </p:cNvPr>
          <p:cNvPicPr>
            <a:picLocks noChangeAspect="1"/>
          </p:cNvPicPr>
          <p:nvPr/>
        </p:nvPicPr>
        <p:blipFill>
          <a:blip r:embed="rId2"/>
          <a:stretch>
            <a:fillRect/>
          </a:stretch>
        </p:blipFill>
        <p:spPr>
          <a:xfrm>
            <a:off x="130628" y="1783356"/>
            <a:ext cx="8786490" cy="4942399"/>
          </a:xfrm>
          <a:prstGeom prst="rect">
            <a:avLst/>
          </a:prstGeom>
        </p:spPr>
      </p:pic>
      <p:sp>
        <p:nvSpPr>
          <p:cNvPr id="10" name="TextBox 9">
            <a:extLst>
              <a:ext uri="{FF2B5EF4-FFF2-40B4-BE49-F238E27FC236}">
                <a16:creationId xmlns:a16="http://schemas.microsoft.com/office/drawing/2014/main" id="{3AD47E9B-1EE5-4F0F-B9C8-5276E57C0C15}"/>
              </a:ext>
            </a:extLst>
          </p:cNvPr>
          <p:cNvSpPr txBox="1"/>
          <p:nvPr/>
        </p:nvSpPr>
        <p:spPr>
          <a:xfrm>
            <a:off x="9123947" y="1825625"/>
            <a:ext cx="3068053" cy="4524315"/>
          </a:xfrm>
          <a:prstGeom prst="rect">
            <a:avLst/>
          </a:prstGeom>
          <a:noFill/>
        </p:spPr>
        <p:txBody>
          <a:bodyPr wrap="square" rtlCol="0">
            <a:spAutoFit/>
          </a:bodyPr>
          <a:lstStyle/>
          <a:p>
            <a:r>
              <a:rPr lang="en-US" sz="2400" dirty="0">
                <a:solidFill>
                  <a:schemeClr val="accent4">
                    <a:lumMod val="50000"/>
                  </a:schemeClr>
                </a:solidFill>
              </a:rPr>
              <a:t>Issues</a:t>
            </a:r>
          </a:p>
          <a:p>
            <a:pPr marL="342900" indent="-342900">
              <a:buFont typeface="Arial" panose="020B0604020202020204" pitchFamily="34" charset="0"/>
              <a:buChar char="•"/>
            </a:pPr>
            <a:r>
              <a:rPr lang="en-US" sz="2400" dirty="0">
                <a:solidFill>
                  <a:schemeClr val="accent4">
                    <a:lumMod val="50000"/>
                  </a:schemeClr>
                </a:solidFill>
              </a:rPr>
              <a:t>Can include Urban Areas</a:t>
            </a:r>
          </a:p>
          <a:p>
            <a:pPr marL="342900" indent="-342900">
              <a:buFont typeface="Arial" panose="020B0604020202020204" pitchFamily="34" charset="0"/>
              <a:buChar char="•"/>
            </a:pPr>
            <a:r>
              <a:rPr lang="en-US" sz="2400" dirty="0">
                <a:solidFill>
                  <a:schemeClr val="accent4">
                    <a:lumMod val="50000"/>
                  </a:schemeClr>
                </a:solidFill>
              </a:rPr>
              <a:t>May require destruction of weapon system installations hardened facilities </a:t>
            </a:r>
          </a:p>
          <a:p>
            <a:pPr marL="342900" indent="-342900">
              <a:buFont typeface="Arial" panose="020B0604020202020204" pitchFamily="34" charset="0"/>
              <a:buChar char="•"/>
            </a:pPr>
            <a:r>
              <a:rPr lang="en-US" sz="2400" dirty="0">
                <a:solidFill>
                  <a:schemeClr val="accent4">
                    <a:lumMod val="50000"/>
                  </a:schemeClr>
                </a:solidFill>
              </a:rPr>
              <a:t>Not just light enemy forces expected</a:t>
            </a:r>
          </a:p>
          <a:p>
            <a:pPr marL="342900" indent="-342900">
              <a:buFont typeface="Arial" panose="020B0604020202020204" pitchFamily="34" charset="0"/>
              <a:buChar char="•"/>
            </a:pPr>
            <a:r>
              <a:rPr lang="en-US" sz="2400" dirty="0">
                <a:solidFill>
                  <a:schemeClr val="accent4">
                    <a:lumMod val="50000"/>
                  </a:schemeClr>
                </a:solidFill>
              </a:rPr>
              <a:t>Not just Littoral Areas of Operation</a:t>
            </a:r>
          </a:p>
        </p:txBody>
      </p:sp>
      <p:grpSp>
        <p:nvGrpSpPr>
          <p:cNvPr id="20" name="Group 19">
            <a:extLst>
              <a:ext uri="{FF2B5EF4-FFF2-40B4-BE49-F238E27FC236}">
                <a16:creationId xmlns:a16="http://schemas.microsoft.com/office/drawing/2014/main" id="{821DEE19-A775-45D7-A9CE-622BBD5B439D}"/>
              </a:ext>
            </a:extLst>
          </p:cNvPr>
          <p:cNvGrpSpPr/>
          <p:nvPr/>
        </p:nvGrpSpPr>
        <p:grpSpPr>
          <a:xfrm>
            <a:off x="0" y="-72774"/>
            <a:ext cx="12192000" cy="1478768"/>
            <a:chOff x="0" y="-72774"/>
            <a:chExt cx="12192000" cy="1478768"/>
          </a:xfrm>
        </p:grpSpPr>
        <p:sp>
          <p:nvSpPr>
            <p:cNvPr id="21" name="Rectangle 20">
              <a:extLst>
                <a:ext uri="{FF2B5EF4-FFF2-40B4-BE49-F238E27FC236}">
                  <a16:creationId xmlns:a16="http://schemas.microsoft.com/office/drawing/2014/main" id="{82397E0E-296C-43CD-8D00-5A377B63FE15}"/>
                </a:ext>
              </a:extLst>
            </p:cNvPr>
            <p:cNvSpPr/>
            <p:nvPr/>
          </p:nvSpPr>
          <p:spPr>
            <a:xfrm>
              <a:off x="0" y="-10096"/>
              <a:ext cx="12192000" cy="457200"/>
            </a:xfrm>
            <a:prstGeom prst="rect">
              <a:avLst/>
            </a:prstGeom>
            <a:solidFill>
              <a:schemeClr val="accent1">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9765544-FAC7-4C65-B64A-2026B7EF9A1E}"/>
                </a:ext>
              </a:extLst>
            </p:cNvPr>
            <p:cNvSpPr/>
            <p:nvPr/>
          </p:nvSpPr>
          <p:spPr>
            <a:xfrm>
              <a:off x="0" y="468954"/>
              <a:ext cx="12192000" cy="457200"/>
            </a:xfrm>
            <a:prstGeom prst="rect">
              <a:avLst/>
            </a:prstGeom>
            <a:solidFill>
              <a:schemeClr val="accent4">
                <a:lumMod val="60000"/>
                <a:lumOff val="40000"/>
                <a:alpha val="5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33B4455-62C2-4680-B7B9-BA80C5969FB9}"/>
                </a:ext>
              </a:extLst>
            </p:cNvPr>
            <p:cNvSpPr/>
            <p:nvPr/>
          </p:nvSpPr>
          <p:spPr>
            <a:xfrm>
              <a:off x="0" y="948794"/>
              <a:ext cx="12192000" cy="457200"/>
            </a:xfrm>
            <a:prstGeom prst="rect">
              <a:avLst/>
            </a:prstGeom>
            <a:solidFill>
              <a:schemeClr val="accent6">
                <a:lumMod val="50000"/>
                <a:alpha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86C1BAF-0420-4E9B-9AD0-5AE243437977}"/>
                </a:ext>
              </a:extLst>
            </p:cNvPr>
            <p:cNvSpPr/>
            <p:nvPr/>
          </p:nvSpPr>
          <p:spPr>
            <a:xfrm>
              <a:off x="0" y="43790"/>
              <a:ext cx="5018313" cy="1323439"/>
            </a:xfrm>
            <a:prstGeom prst="rect">
              <a:avLst/>
            </a:prstGeom>
            <a:noFill/>
          </p:spPr>
          <p:txBody>
            <a:bodyPr wrap="square" lIns="91440" tIns="45720" rIns="91440" bIns="45720">
              <a:spAutoFit/>
            </a:bodyPr>
            <a:lstStyle/>
            <a:p>
              <a:pPr algn="ctr"/>
              <a:r>
                <a:rPr lang="en-US" sz="8000" b="1" cap="none" spc="0" dirty="0">
                  <a:ln w="38100">
                    <a:solidFill>
                      <a:sysClr val="windowText" lastClr="000000"/>
                    </a:solidFill>
                    <a:prstDash val="solid"/>
                  </a:ln>
                  <a:blipFill dpi="0" rotWithShape="1">
                    <a:blip r:embed="rId3">
                      <a:extLst>
                        <a:ext uri="{28A0092B-C50C-407E-A947-70E740481C1C}">
                          <a14:useLocalDpi xmlns:a14="http://schemas.microsoft.com/office/drawing/2010/main" val="0"/>
                        </a:ext>
                      </a:extLst>
                    </a:blip>
                    <a:srcRect/>
                    <a:stretch>
                      <a:fillRect/>
                    </a:stretch>
                  </a:blipFill>
                  <a:effectLst/>
                  <a:latin typeface="Amasis MT Pro Black" panose="02040A04050005020304" pitchFamily="18" charset="0"/>
                  <a:cs typeface="Aldhabi" panose="01000000000000000000" pitchFamily="2" charset="-78"/>
                </a:rPr>
                <a:t>LEFSV</a:t>
              </a:r>
              <a:r>
                <a:rPr lang="en-US" sz="8000" b="1" dirty="0">
                  <a:ln w="38100">
                    <a:solidFill>
                      <a:sysClr val="windowText" lastClr="000000"/>
                    </a:solidFill>
                    <a:prstDash val="solid"/>
                  </a:ln>
                  <a:blipFill dpi="0" rotWithShape="1">
                    <a:blip r:embed="rId3">
                      <a:extLst>
                        <a:ext uri="{28A0092B-C50C-407E-A947-70E740481C1C}">
                          <a14:useLocalDpi xmlns:a14="http://schemas.microsoft.com/office/drawing/2010/main" val="0"/>
                        </a:ext>
                      </a:extLst>
                    </a:blip>
                    <a:srcRect/>
                    <a:stretch>
                      <a:fillRect/>
                    </a:stretch>
                  </a:blipFill>
                  <a:latin typeface="Amasis MT Pro Black" panose="02040A04050005020304" pitchFamily="18" charset="0"/>
                  <a:cs typeface="Aldhabi" panose="01000000000000000000" pitchFamily="2" charset="-78"/>
                </a:rPr>
                <a:t>  X</a:t>
              </a:r>
            </a:p>
          </p:txBody>
        </p:sp>
        <p:sp>
          <p:nvSpPr>
            <p:cNvPr id="25" name="Rectangle 24">
              <a:extLst>
                <a:ext uri="{FF2B5EF4-FFF2-40B4-BE49-F238E27FC236}">
                  <a16:creationId xmlns:a16="http://schemas.microsoft.com/office/drawing/2014/main" id="{A4F4EE45-BE77-4961-83FA-F1247491F42B}"/>
                </a:ext>
              </a:extLst>
            </p:cNvPr>
            <p:cNvSpPr/>
            <p:nvPr/>
          </p:nvSpPr>
          <p:spPr>
            <a:xfrm>
              <a:off x="3461659" y="-72774"/>
              <a:ext cx="1970314" cy="1323439"/>
            </a:xfrm>
            <a:prstGeom prst="rect">
              <a:avLst/>
            </a:prstGeom>
            <a:noFill/>
          </p:spPr>
          <p:txBody>
            <a:bodyPr wrap="square" lIns="91440" tIns="45720" rIns="91440" bIns="45720">
              <a:spAutoFit/>
            </a:bodyPr>
            <a:lstStyle/>
            <a:p>
              <a:pPr algn="ctr"/>
              <a:r>
                <a:rPr lang="en-US" sz="8000" b="1" cap="none" spc="0" dirty="0">
                  <a:ln w="38100">
                    <a:solidFill>
                      <a:sysClr val="windowText" lastClr="000000"/>
                    </a:solidFill>
                    <a:prstDash val="solid"/>
                  </a:ln>
                  <a:blipFill dpi="0" rotWithShape="1">
                    <a:blip r:embed="rId3">
                      <a:extLst>
                        <a:ext uri="{28A0092B-C50C-407E-A947-70E740481C1C}">
                          <a14:useLocalDpi xmlns:a14="http://schemas.microsoft.com/office/drawing/2010/main" val="0"/>
                        </a:ext>
                      </a:extLst>
                    </a:blip>
                    <a:srcRect/>
                    <a:stretch>
                      <a:fillRect/>
                    </a:stretch>
                  </a:blipFill>
                  <a:effectLst/>
                  <a:latin typeface="Amasis MT Pro Black" panose="02040A04050005020304" pitchFamily="18" charset="0"/>
                  <a:cs typeface="Aldhabi" panose="01000000000000000000" pitchFamily="2" charset="-78"/>
                </a:rPr>
                <a:t>(   )</a:t>
              </a:r>
              <a:endParaRPr lang="en-US" sz="8000" b="1" dirty="0">
                <a:ln w="38100">
                  <a:solidFill>
                    <a:sysClr val="windowText" lastClr="000000"/>
                  </a:solidFill>
                  <a:prstDash val="solid"/>
                </a:ln>
                <a:blipFill dpi="0" rotWithShape="1">
                  <a:blip r:embed="rId3">
                    <a:extLst>
                      <a:ext uri="{28A0092B-C50C-407E-A947-70E740481C1C}">
                        <a14:useLocalDpi xmlns:a14="http://schemas.microsoft.com/office/drawing/2010/main" val="0"/>
                      </a:ext>
                    </a:extLst>
                  </a:blip>
                  <a:srcRect/>
                  <a:stretch>
                    <a:fillRect/>
                  </a:stretch>
                </a:blipFill>
                <a:latin typeface="Amasis MT Pro Black" panose="02040A04050005020304" pitchFamily="18" charset="0"/>
                <a:cs typeface="Aldhabi" panose="01000000000000000000" pitchFamily="2" charset="-78"/>
              </a:endParaRPr>
            </a:p>
          </p:txBody>
        </p:sp>
      </p:grpSp>
      <p:sp>
        <p:nvSpPr>
          <p:cNvPr id="26" name="Rectangle 25">
            <a:extLst>
              <a:ext uri="{FF2B5EF4-FFF2-40B4-BE49-F238E27FC236}">
                <a16:creationId xmlns:a16="http://schemas.microsoft.com/office/drawing/2014/main" id="{D85F653A-ADA6-4B56-B5BE-AA926AB84371}"/>
              </a:ext>
            </a:extLst>
          </p:cNvPr>
          <p:cNvSpPr/>
          <p:nvPr/>
        </p:nvSpPr>
        <p:spPr>
          <a:xfrm>
            <a:off x="6066686" y="258097"/>
            <a:ext cx="3145925" cy="830997"/>
          </a:xfrm>
          <a:prstGeom prst="rect">
            <a:avLst/>
          </a:prstGeom>
          <a:noFill/>
        </p:spPr>
        <p:txBody>
          <a:bodyPr wrap="none" lIns="91440" tIns="45720" rIns="91440" bIns="45720">
            <a:spAutoFit/>
          </a:bodyPr>
          <a:lstStyle/>
          <a:p>
            <a:pPr algn="ctr"/>
            <a:r>
              <a:rPr lang="en-US" sz="4800" b="0" cap="none" spc="0" dirty="0">
                <a:ln w="0"/>
                <a:solidFill>
                  <a:schemeClr val="accent4">
                    <a:lumMod val="50000"/>
                  </a:schemeClr>
                </a:solidFill>
                <a:effectLst>
                  <a:outerShdw blurRad="38100" dist="19050" dir="2700000" algn="tl" rotWithShape="0">
                    <a:schemeClr val="dk1">
                      <a:alpha val="40000"/>
                    </a:schemeClr>
                  </a:outerShdw>
                </a:effectLst>
              </a:rPr>
              <a:t>- Map/OV-0</a:t>
            </a:r>
          </a:p>
        </p:txBody>
      </p:sp>
    </p:spTree>
    <p:extLst>
      <p:ext uri="{BB962C8B-B14F-4D97-AF65-F5344CB8AC3E}">
        <p14:creationId xmlns:p14="http://schemas.microsoft.com/office/powerpoint/2010/main" val="3328334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3B21DE-F3FF-4CCC-80A4-A140AB468B3E}"/>
              </a:ext>
            </a:extLst>
          </p:cNvPr>
          <p:cNvSpPr>
            <a:spLocks noGrp="1"/>
          </p:cNvSpPr>
          <p:nvPr>
            <p:ph idx="1"/>
          </p:nvPr>
        </p:nvSpPr>
        <p:spPr>
          <a:xfrm>
            <a:off x="119742" y="1771194"/>
            <a:ext cx="6912429" cy="5032376"/>
          </a:xfrm>
        </p:spPr>
        <p:txBody>
          <a:bodyPr>
            <a:normAutofit fontScale="92500" lnSpcReduction="10000"/>
          </a:bodyPr>
          <a:lstStyle/>
          <a:p>
            <a:pPr marL="0" indent="0">
              <a:buNone/>
            </a:pPr>
            <a:r>
              <a:rPr lang="en-US" dirty="0">
                <a:solidFill>
                  <a:schemeClr val="accent4">
                    <a:lumMod val="50000"/>
                  </a:schemeClr>
                </a:solidFill>
              </a:rPr>
              <a:t>Desired Design Characteristics (DDCs)</a:t>
            </a:r>
          </a:p>
          <a:p>
            <a:pPr lvl="1"/>
            <a:r>
              <a:rPr lang="en-US" dirty="0">
                <a:solidFill>
                  <a:schemeClr val="accent4">
                    <a:lumMod val="50000"/>
                  </a:schemeClr>
                </a:solidFill>
              </a:rPr>
              <a:t>Divided into</a:t>
            </a:r>
          </a:p>
          <a:p>
            <a:pPr lvl="2"/>
            <a:r>
              <a:rPr lang="en-US" dirty="0">
                <a:solidFill>
                  <a:schemeClr val="accent4">
                    <a:lumMod val="50000"/>
                  </a:schemeClr>
                </a:solidFill>
              </a:rPr>
              <a:t>Operational Capability Requirements (OCRs)</a:t>
            </a:r>
          </a:p>
          <a:p>
            <a:pPr lvl="3"/>
            <a:r>
              <a:rPr lang="en-US" dirty="0">
                <a:solidFill>
                  <a:schemeClr val="accent4">
                    <a:lumMod val="50000"/>
                  </a:schemeClr>
                </a:solidFill>
              </a:rPr>
              <a:t>Bases of primary trade-offs</a:t>
            </a:r>
          </a:p>
          <a:p>
            <a:pPr lvl="3"/>
            <a:r>
              <a:rPr lang="en-US" dirty="0">
                <a:solidFill>
                  <a:schemeClr val="accent4">
                    <a:lumMod val="50000"/>
                  </a:schemeClr>
                </a:solidFill>
              </a:rPr>
              <a:t>Defined by ranges of desired capability</a:t>
            </a:r>
          </a:p>
          <a:p>
            <a:pPr lvl="3"/>
            <a:r>
              <a:rPr lang="en-US" dirty="0">
                <a:solidFill>
                  <a:schemeClr val="accent4">
                    <a:lumMod val="50000"/>
                  </a:schemeClr>
                </a:solidFill>
              </a:rPr>
              <a:t>Includes  Levels of Firepower, Protection, Amphibious Capability, and Automation</a:t>
            </a:r>
          </a:p>
          <a:p>
            <a:pPr lvl="2"/>
            <a:r>
              <a:rPr lang="en-US" dirty="0">
                <a:solidFill>
                  <a:schemeClr val="accent4">
                    <a:lumMod val="50000"/>
                  </a:schemeClr>
                </a:solidFill>
              </a:rPr>
              <a:t>Additional Capability Requirements (ACRs)</a:t>
            </a:r>
          </a:p>
          <a:p>
            <a:pPr lvl="3"/>
            <a:r>
              <a:rPr lang="en-US" dirty="0">
                <a:solidFill>
                  <a:schemeClr val="accent4">
                    <a:lumMod val="50000"/>
                  </a:schemeClr>
                </a:solidFill>
              </a:rPr>
              <a:t>Help define bounds or limits to trade space</a:t>
            </a:r>
          </a:p>
          <a:p>
            <a:pPr lvl="3"/>
            <a:r>
              <a:rPr lang="en-US" dirty="0">
                <a:solidFill>
                  <a:schemeClr val="accent4">
                    <a:lumMod val="50000"/>
                  </a:schemeClr>
                </a:solidFill>
              </a:rPr>
              <a:t>Includes Acceptable Weights, Ground Pressure, and Speeds (over Land and Water)</a:t>
            </a:r>
          </a:p>
          <a:p>
            <a:pPr lvl="2"/>
            <a:r>
              <a:rPr lang="en-US" dirty="0">
                <a:solidFill>
                  <a:schemeClr val="accent4">
                    <a:lumMod val="50000"/>
                  </a:schemeClr>
                </a:solidFill>
              </a:rPr>
              <a:t>Additional Design Considerations (ADCs)</a:t>
            </a:r>
          </a:p>
          <a:p>
            <a:pPr lvl="3">
              <a:spcAft>
                <a:spcPts val="1000"/>
              </a:spcAft>
            </a:pPr>
            <a:r>
              <a:rPr lang="en-US" dirty="0">
                <a:solidFill>
                  <a:schemeClr val="accent4">
                    <a:lumMod val="50000"/>
                  </a:schemeClr>
                </a:solidFill>
              </a:rPr>
              <a:t>Heavily dependent on OCRs and/or risks</a:t>
            </a:r>
          </a:p>
          <a:p>
            <a:pPr lvl="1">
              <a:spcBef>
                <a:spcPts val="0"/>
              </a:spcBef>
            </a:pPr>
            <a:r>
              <a:rPr lang="en-US" dirty="0">
                <a:solidFill>
                  <a:schemeClr val="accent4">
                    <a:lumMod val="50000"/>
                  </a:schemeClr>
                </a:solidFill>
              </a:rPr>
              <a:t>Intent to try and limit</a:t>
            </a:r>
          </a:p>
          <a:p>
            <a:pPr lvl="2">
              <a:lnSpc>
                <a:spcPct val="100000"/>
              </a:lnSpc>
            </a:pPr>
            <a:r>
              <a:rPr lang="en-US" dirty="0">
                <a:solidFill>
                  <a:schemeClr val="accent4">
                    <a:lumMod val="50000"/>
                  </a:schemeClr>
                </a:solidFill>
              </a:rPr>
              <a:t>Step functions in requirements</a:t>
            </a:r>
          </a:p>
          <a:p>
            <a:pPr lvl="2">
              <a:lnSpc>
                <a:spcPct val="100000"/>
              </a:lnSpc>
            </a:pPr>
            <a:r>
              <a:rPr lang="en-US" dirty="0">
                <a:solidFill>
                  <a:schemeClr val="accent4">
                    <a:lumMod val="50000"/>
                  </a:schemeClr>
                </a:solidFill>
              </a:rPr>
              <a:t>Lesser “</a:t>
            </a:r>
            <a:r>
              <a:rPr lang="en-US" dirty="0" err="1">
                <a:solidFill>
                  <a:schemeClr val="accent4">
                    <a:lumMod val="50000"/>
                  </a:schemeClr>
                </a:solidFill>
              </a:rPr>
              <a:t>desirements</a:t>
            </a:r>
            <a:r>
              <a:rPr lang="en-US" dirty="0">
                <a:solidFill>
                  <a:schemeClr val="accent4">
                    <a:lumMod val="50000"/>
                  </a:schemeClr>
                </a:solidFill>
              </a:rPr>
              <a:t>” from driving overall design</a:t>
            </a:r>
          </a:p>
          <a:p>
            <a:pPr lvl="3">
              <a:lnSpc>
                <a:spcPct val="100000"/>
              </a:lnSpc>
            </a:pPr>
            <a:r>
              <a:rPr lang="en-US" dirty="0">
                <a:solidFill>
                  <a:schemeClr val="accent4">
                    <a:lumMod val="50000"/>
                  </a:schemeClr>
                </a:solidFill>
              </a:rPr>
              <a:t>If can’t achieve “X”, is 95% “X” good enough</a:t>
            </a:r>
          </a:p>
          <a:p>
            <a:pPr lvl="3"/>
            <a:endParaRPr lang="en-US" dirty="0">
              <a:solidFill>
                <a:schemeClr val="accent4">
                  <a:lumMod val="50000"/>
                </a:schemeClr>
              </a:solidFill>
            </a:endParaRPr>
          </a:p>
          <a:p>
            <a:pPr lvl="3"/>
            <a:endParaRPr lang="en-US" dirty="0">
              <a:solidFill>
                <a:schemeClr val="accent4">
                  <a:lumMod val="50000"/>
                </a:schemeClr>
              </a:solidFill>
            </a:endParaRP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pic>
        <p:nvPicPr>
          <p:cNvPr id="9" name="Picture 8">
            <a:extLst>
              <a:ext uri="{FF2B5EF4-FFF2-40B4-BE49-F238E27FC236}">
                <a16:creationId xmlns:a16="http://schemas.microsoft.com/office/drawing/2014/main" id="{B28F506D-21FF-49F4-9E87-5FA548D783D8}"/>
              </a:ext>
            </a:extLst>
          </p:cNvPr>
          <p:cNvPicPr>
            <a:picLocks noChangeAspect="1"/>
          </p:cNvPicPr>
          <p:nvPr/>
        </p:nvPicPr>
        <p:blipFill>
          <a:blip r:embed="rId2"/>
          <a:stretch>
            <a:fillRect/>
          </a:stretch>
        </p:blipFill>
        <p:spPr>
          <a:xfrm>
            <a:off x="7220908" y="2011479"/>
            <a:ext cx="4470825" cy="3074934"/>
          </a:xfrm>
          <a:prstGeom prst="rect">
            <a:avLst/>
          </a:prstGeom>
        </p:spPr>
      </p:pic>
      <p:pic>
        <p:nvPicPr>
          <p:cNvPr id="10" name="Picture 9">
            <a:extLst>
              <a:ext uri="{FF2B5EF4-FFF2-40B4-BE49-F238E27FC236}">
                <a16:creationId xmlns:a16="http://schemas.microsoft.com/office/drawing/2014/main" id="{A6E04E48-6A21-470E-9704-6FC50D93DDAE}"/>
              </a:ext>
            </a:extLst>
          </p:cNvPr>
          <p:cNvPicPr>
            <a:picLocks noChangeAspect="1"/>
          </p:cNvPicPr>
          <p:nvPr/>
        </p:nvPicPr>
        <p:blipFill>
          <a:blip r:embed="rId3"/>
          <a:stretch>
            <a:fillRect/>
          </a:stretch>
        </p:blipFill>
        <p:spPr>
          <a:xfrm>
            <a:off x="7220908" y="5506176"/>
            <a:ext cx="4634587" cy="865123"/>
          </a:xfrm>
          <a:prstGeom prst="rect">
            <a:avLst/>
          </a:prstGeom>
        </p:spPr>
      </p:pic>
      <p:grpSp>
        <p:nvGrpSpPr>
          <p:cNvPr id="13" name="Group 12">
            <a:extLst>
              <a:ext uri="{FF2B5EF4-FFF2-40B4-BE49-F238E27FC236}">
                <a16:creationId xmlns:a16="http://schemas.microsoft.com/office/drawing/2014/main" id="{2C1D855A-181B-4328-A7D0-644343F0040A}"/>
              </a:ext>
            </a:extLst>
          </p:cNvPr>
          <p:cNvGrpSpPr/>
          <p:nvPr/>
        </p:nvGrpSpPr>
        <p:grpSpPr>
          <a:xfrm>
            <a:off x="0" y="-72774"/>
            <a:ext cx="12192000" cy="1478768"/>
            <a:chOff x="0" y="-72774"/>
            <a:chExt cx="12192000" cy="1478768"/>
          </a:xfrm>
        </p:grpSpPr>
        <p:sp>
          <p:nvSpPr>
            <p:cNvPr id="14" name="Rectangle 13">
              <a:extLst>
                <a:ext uri="{FF2B5EF4-FFF2-40B4-BE49-F238E27FC236}">
                  <a16:creationId xmlns:a16="http://schemas.microsoft.com/office/drawing/2014/main" id="{421C4E2C-0E54-4061-B73B-A3BCE9754972}"/>
                </a:ext>
              </a:extLst>
            </p:cNvPr>
            <p:cNvSpPr/>
            <p:nvPr/>
          </p:nvSpPr>
          <p:spPr>
            <a:xfrm>
              <a:off x="0" y="-10096"/>
              <a:ext cx="12192000" cy="457200"/>
            </a:xfrm>
            <a:prstGeom prst="rect">
              <a:avLst/>
            </a:prstGeom>
            <a:solidFill>
              <a:schemeClr val="accent1">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8D5CA21-5254-4C56-B805-79A3C0BF7D3E}"/>
                </a:ext>
              </a:extLst>
            </p:cNvPr>
            <p:cNvSpPr/>
            <p:nvPr/>
          </p:nvSpPr>
          <p:spPr>
            <a:xfrm>
              <a:off x="0" y="468954"/>
              <a:ext cx="12192000" cy="457200"/>
            </a:xfrm>
            <a:prstGeom prst="rect">
              <a:avLst/>
            </a:prstGeom>
            <a:solidFill>
              <a:schemeClr val="accent4">
                <a:lumMod val="60000"/>
                <a:lumOff val="40000"/>
                <a:alpha val="5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B9FE5BD-E42D-4F44-8E32-51DCED20AA33}"/>
                </a:ext>
              </a:extLst>
            </p:cNvPr>
            <p:cNvSpPr/>
            <p:nvPr/>
          </p:nvSpPr>
          <p:spPr>
            <a:xfrm>
              <a:off x="0" y="948794"/>
              <a:ext cx="12192000" cy="457200"/>
            </a:xfrm>
            <a:prstGeom prst="rect">
              <a:avLst/>
            </a:prstGeom>
            <a:solidFill>
              <a:schemeClr val="accent6">
                <a:lumMod val="50000"/>
                <a:alpha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4CAD724-991C-487D-B5B8-02F4068B8800}"/>
                </a:ext>
              </a:extLst>
            </p:cNvPr>
            <p:cNvSpPr/>
            <p:nvPr/>
          </p:nvSpPr>
          <p:spPr>
            <a:xfrm>
              <a:off x="0" y="43790"/>
              <a:ext cx="5018313" cy="1323439"/>
            </a:xfrm>
            <a:prstGeom prst="rect">
              <a:avLst/>
            </a:prstGeom>
            <a:noFill/>
          </p:spPr>
          <p:txBody>
            <a:bodyPr wrap="square" lIns="91440" tIns="45720" rIns="91440" bIns="45720">
              <a:spAutoFit/>
            </a:bodyPr>
            <a:lstStyle/>
            <a:p>
              <a:pPr algn="ctr"/>
              <a:r>
                <a:rPr lang="en-US" sz="8000" b="1" cap="none" spc="0" dirty="0">
                  <a:ln w="38100">
                    <a:solidFill>
                      <a:sysClr val="windowText" lastClr="000000"/>
                    </a:solidFill>
                    <a:prstDash val="solid"/>
                  </a:ln>
                  <a:blipFill dpi="0" rotWithShape="1">
                    <a:blip r:embed="rId4">
                      <a:extLst>
                        <a:ext uri="{28A0092B-C50C-407E-A947-70E740481C1C}">
                          <a14:useLocalDpi xmlns:a14="http://schemas.microsoft.com/office/drawing/2010/main" val="0"/>
                        </a:ext>
                      </a:extLst>
                    </a:blip>
                    <a:srcRect/>
                    <a:stretch>
                      <a:fillRect/>
                    </a:stretch>
                  </a:blipFill>
                  <a:effectLst/>
                  <a:latin typeface="Amasis MT Pro Black" panose="02040A04050005020304" pitchFamily="18" charset="0"/>
                  <a:cs typeface="Aldhabi" panose="01000000000000000000" pitchFamily="2" charset="-78"/>
                </a:rPr>
                <a:t>LEFSV</a:t>
              </a:r>
              <a:r>
                <a:rPr lang="en-US" sz="8000" b="1" dirty="0">
                  <a:ln w="38100">
                    <a:solidFill>
                      <a:sysClr val="windowText" lastClr="000000"/>
                    </a:solidFill>
                    <a:prstDash val="solid"/>
                  </a:ln>
                  <a:blipFill dpi="0" rotWithShape="1">
                    <a:blip r:embed="rId4">
                      <a:extLst>
                        <a:ext uri="{28A0092B-C50C-407E-A947-70E740481C1C}">
                          <a14:useLocalDpi xmlns:a14="http://schemas.microsoft.com/office/drawing/2010/main" val="0"/>
                        </a:ext>
                      </a:extLst>
                    </a:blip>
                    <a:srcRect/>
                    <a:stretch>
                      <a:fillRect/>
                    </a:stretch>
                  </a:blipFill>
                  <a:latin typeface="Amasis MT Pro Black" panose="02040A04050005020304" pitchFamily="18" charset="0"/>
                  <a:cs typeface="Aldhabi" panose="01000000000000000000" pitchFamily="2" charset="-78"/>
                </a:rPr>
                <a:t>  X</a:t>
              </a:r>
            </a:p>
          </p:txBody>
        </p:sp>
        <p:sp>
          <p:nvSpPr>
            <p:cNvPr id="18" name="Rectangle 17">
              <a:extLst>
                <a:ext uri="{FF2B5EF4-FFF2-40B4-BE49-F238E27FC236}">
                  <a16:creationId xmlns:a16="http://schemas.microsoft.com/office/drawing/2014/main" id="{3A113B11-6AB9-4EB5-8827-36465300EFBC}"/>
                </a:ext>
              </a:extLst>
            </p:cNvPr>
            <p:cNvSpPr/>
            <p:nvPr/>
          </p:nvSpPr>
          <p:spPr>
            <a:xfrm>
              <a:off x="3461659" y="-72774"/>
              <a:ext cx="1970314" cy="1323439"/>
            </a:xfrm>
            <a:prstGeom prst="rect">
              <a:avLst/>
            </a:prstGeom>
            <a:noFill/>
          </p:spPr>
          <p:txBody>
            <a:bodyPr wrap="square" lIns="91440" tIns="45720" rIns="91440" bIns="45720">
              <a:spAutoFit/>
            </a:bodyPr>
            <a:lstStyle/>
            <a:p>
              <a:pPr algn="ctr"/>
              <a:r>
                <a:rPr lang="en-US" sz="8000" b="1" cap="none" spc="0" dirty="0">
                  <a:ln w="38100">
                    <a:solidFill>
                      <a:sysClr val="windowText" lastClr="000000"/>
                    </a:solidFill>
                    <a:prstDash val="solid"/>
                  </a:ln>
                  <a:blipFill dpi="0" rotWithShape="1">
                    <a:blip r:embed="rId4">
                      <a:extLst>
                        <a:ext uri="{28A0092B-C50C-407E-A947-70E740481C1C}">
                          <a14:useLocalDpi xmlns:a14="http://schemas.microsoft.com/office/drawing/2010/main" val="0"/>
                        </a:ext>
                      </a:extLst>
                    </a:blip>
                    <a:srcRect/>
                    <a:stretch>
                      <a:fillRect/>
                    </a:stretch>
                  </a:blipFill>
                  <a:effectLst/>
                  <a:latin typeface="Amasis MT Pro Black" panose="02040A04050005020304" pitchFamily="18" charset="0"/>
                  <a:cs typeface="Aldhabi" panose="01000000000000000000" pitchFamily="2" charset="-78"/>
                </a:rPr>
                <a:t>(   )</a:t>
              </a:r>
              <a:endParaRPr lang="en-US" sz="8000" b="1" dirty="0">
                <a:ln w="38100">
                  <a:solidFill>
                    <a:sysClr val="windowText" lastClr="000000"/>
                  </a:solidFill>
                  <a:prstDash val="solid"/>
                </a:ln>
                <a:blipFill dpi="0" rotWithShape="1">
                  <a:blip r:embed="rId4">
                    <a:extLst>
                      <a:ext uri="{28A0092B-C50C-407E-A947-70E740481C1C}">
                        <a14:useLocalDpi xmlns:a14="http://schemas.microsoft.com/office/drawing/2010/main" val="0"/>
                      </a:ext>
                    </a:extLst>
                  </a:blip>
                  <a:srcRect/>
                  <a:stretch>
                    <a:fillRect/>
                  </a:stretch>
                </a:blipFill>
                <a:latin typeface="Amasis MT Pro Black" panose="02040A04050005020304" pitchFamily="18" charset="0"/>
                <a:cs typeface="Aldhabi" panose="01000000000000000000" pitchFamily="2" charset="-78"/>
              </a:endParaRPr>
            </a:p>
          </p:txBody>
        </p:sp>
      </p:grpSp>
      <p:sp>
        <p:nvSpPr>
          <p:cNvPr id="19" name="Rectangle 18">
            <a:extLst>
              <a:ext uri="{FF2B5EF4-FFF2-40B4-BE49-F238E27FC236}">
                <a16:creationId xmlns:a16="http://schemas.microsoft.com/office/drawing/2014/main" id="{03A99686-E2DD-41B4-8C5E-FA7A106B1EE9}"/>
              </a:ext>
            </a:extLst>
          </p:cNvPr>
          <p:cNvSpPr/>
          <p:nvPr/>
        </p:nvSpPr>
        <p:spPr>
          <a:xfrm>
            <a:off x="5333441" y="336231"/>
            <a:ext cx="6825715" cy="707886"/>
          </a:xfrm>
          <a:prstGeom prst="rect">
            <a:avLst/>
          </a:prstGeom>
          <a:noFill/>
        </p:spPr>
        <p:txBody>
          <a:bodyPr wrap="none" lIns="91440" tIns="45720" rIns="91440" bIns="45720">
            <a:spAutoFit/>
          </a:bodyPr>
          <a:lstStyle/>
          <a:p>
            <a:pPr algn="ctr"/>
            <a:r>
              <a:rPr lang="en-US" sz="4000" b="0" cap="none" spc="0" dirty="0">
                <a:ln w="0"/>
                <a:solidFill>
                  <a:schemeClr val="accent4">
                    <a:lumMod val="50000"/>
                  </a:schemeClr>
                </a:solidFill>
                <a:effectLst>
                  <a:outerShdw blurRad="38100" dist="19050" dir="2700000" algn="tl" rotWithShape="0">
                    <a:schemeClr val="dk1">
                      <a:alpha val="40000"/>
                    </a:schemeClr>
                  </a:outerShdw>
                </a:effectLst>
              </a:rPr>
              <a:t>- Desired Design Characteristics</a:t>
            </a:r>
          </a:p>
        </p:txBody>
      </p:sp>
    </p:spTree>
    <p:extLst>
      <p:ext uri="{BB962C8B-B14F-4D97-AF65-F5344CB8AC3E}">
        <p14:creationId xmlns:p14="http://schemas.microsoft.com/office/powerpoint/2010/main" val="2862128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3B21DE-F3FF-4CCC-80A4-A140AB468B3E}"/>
              </a:ext>
            </a:extLst>
          </p:cNvPr>
          <p:cNvSpPr>
            <a:spLocks noGrp="1"/>
          </p:cNvSpPr>
          <p:nvPr>
            <p:ph idx="1"/>
          </p:nvPr>
        </p:nvSpPr>
        <p:spPr>
          <a:xfrm>
            <a:off x="391884" y="1648782"/>
            <a:ext cx="6645641" cy="4351338"/>
          </a:xfrm>
        </p:spPr>
        <p:txBody>
          <a:bodyPr>
            <a:normAutofit/>
          </a:bodyPr>
          <a:lstStyle/>
          <a:p>
            <a:pPr marL="0" indent="0">
              <a:buNone/>
            </a:pPr>
            <a:r>
              <a:rPr lang="en-US" dirty="0">
                <a:solidFill>
                  <a:schemeClr val="accent4">
                    <a:lumMod val="50000"/>
                  </a:schemeClr>
                </a:solidFill>
              </a:rPr>
              <a:t>Developed a suite of spreadsheets to:</a:t>
            </a:r>
          </a:p>
          <a:p>
            <a:pPr lvl="1"/>
            <a:r>
              <a:rPr lang="en-US" dirty="0">
                <a:solidFill>
                  <a:schemeClr val="accent4">
                    <a:lumMod val="50000"/>
                  </a:schemeClr>
                </a:solidFill>
              </a:rPr>
              <a:t>Estimate hull and armor weights, and protection levels</a:t>
            </a:r>
          </a:p>
          <a:p>
            <a:pPr lvl="1"/>
            <a:r>
              <a:rPr lang="en-US" dirty="0">
                <a:solidFill>
                  <a:schemeClr val="accent4">
                    <a:lumMod val="50000"/>
                  </a:schemeClr>
                </a:solidFill>
              </a:rPr>
              <a:t>Other system weights</a:t>
            </a:r>
          </a:p>
          <a:p>
            <a:pPr lvl="1"/>
            <a:r>
              <a:rPr lang="en-US" dirty="0">
                <a:solidFill>
                  <a:schemeClr val="accent4">
                    <a:lumMod val="50000"/>
                  </a:schemeClr>
                </a:solidFill>
              </a:rPr>
              <a:t>Water borne resistance and impacts of resistance improvement concepts</a:t>
            </a:r>
          </a:p>
          <a:p>
            <a:pPr lvl="1"/>
            <a:r>
              <a:rPr lang="en-US" dirty="0">
                <a:solidFill>
                  <a:schemeClr val="accent4">
                    <a:lumMod val="50000"/>
                  </a:schemeClr>
                </a:solidFill>
              </a:rPr>
              <a:t>Waterjet performance</a:t>
            </a:r>
            <a:endParaRPr lang="en-US" dirty="0">
              <a:solidFill>
                <a:srgbClr val="FF0000"/>
              </a:solidFill>
            </a:endParaRPr>
          </a:p>
          <a:p>
            <a:pPr marL="514350" indent="-514350">
              <a:buFont typeface="+mj-lt"/>
              <a:buAutoNum type="arabicPeriod"/>
            </a:pPr>
            <a:endParaRPr lang="en-US" dirty="0"/>
          </a:p>
        </p:txBody>
      </p:sp>
      <p:grpSp>
        <p:nvGrpSpPr>
          <p:cNvPr id="20" name="Group 19">
            <a:extLst>
              <a:ext uri="{FF2B5EF4-FFF2-40B4-BE49-F238E27FC236}">
                <a16:creationId xmlns:a16="http://schemas.microsoft.com/office/drawing/2014/main" id="{704E1EE9-18BD-40BE-822F-F6E636EBBE6D}"/>
              </a:ext>
            </a:extLst>
          </p:cNvPr>
          <p:cNvGrpSpPr/>
          <p:nvPr/>
        </p:nvGrpSpPr>
        <p:grpSpPr>
          <a:xfrm>
            <a:off x="78658" y="4521067"/>
            <a:ext cx="4593773" cy="1920240"/>
            <a:chOff x="559433" y="3764718"/>
            <a:chExt cx="5536567" cy="2929746"/>
          </a:xfrm>
        </p:grpSpPr>
        <p:pic>
          <p:nvPicPr>
            <p:cNvPr id="17" name="Picture 16">
              <a:extLst>
                <a:ext uri="{FF2B5EF4-FFF2-40B4-BE49-F238E27FC236}">
                  <a16:creationId xmlns:a16="http://schemas.microsoft.com/office/drawing/2014/main" id="{ABAAFA2A-BCFE-4A2B-9A2E-BFEE1BE3D045}"/>
                </a:ext>
              </a:extLst>
            </p:cNvPr>
            <p:cNvPicPr>
              <a:picLocks noChangeAspect="1"/>
            </p:cNvPicPr>
            <p:nvPr/>
          </p:nvPicPr>
          <p:blipFill rotWithShape="1">
            <a:blip r:embed="rId2"/>
            <a:srcRect l="14732" t="17530" r="10594" b="12223"/>
            <a:stretch/>
          </p:blipFill>
          <p:spPr>
            <a:xfrm>
              <a:off x="559433" y="3764718"/>
              <a:ext cx="5536567" cy="2929746"/>
            </a:xfrm>
            <a:prstGeom prst="rect">
              <a:avLst/>
            </a:prstGeom>
          </p:spPr>
        </p:pic>
        <p:sp>
          <p:nvSpPr>
            <p:cNvPr id="18" name="Rectangle 17">
              <a:extLst>
                <a:ext uri="{FF2B5EF4-FFF2-40B4-BE49-F238E27FC236}">
                  <a16:creationId xmlns:a16="http://schemas.microsoft.com/office/drawing/2014/main" id="{6423E510-64D9-4771-86C2-BD759A0EF55E}"/>
                </a:ext>
              </a:extLst>
            </p:cNvPr>
            <p:cNvSpPr/>
            <p:nvPr/>
          </p:nvSpPr>
          <p:spPr>
            <a:xfrm>
              <a:off x="2414869" y="5648806"/>
              <a:ext cx="15544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E648FCD-F6A0-4D32-B5C7-C34688D1DBB0}"/>
                </a:ext>
              </a:extLst>
            </p:cNvPr>
            <p:cNvSpPr/>
            <p:nvPr/>
          </p:nvSpPr>
          <p:spPr>
            <a:xfrm>
              <a:off x="2616696" y="5642844"/>
              <a:ext cx="21945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34A49FED-BA52-41C5-B0FF-ECB756990A59}"/>
              </a:ext>
            </a:extLst>
          </p:cNvPr>
          <p:cNvGrpSpPr/>
          <p:nvPr/>
        </p:nvGrpSpPr>
        <p:grpSpPr>
          <a:xfrm>
            <a:off x="0" y="-72774"/>
            <a:ext cx="12192000" cy="1478768"/>
            <a:chOff x="0" y="-72774"/>
            <a:chExt cx="12192000" cy="1478768"/>
          </a:xfrm>
        </p:grpSpPr>
        <p:sp>
          <p:nvSpPr>
            <p:cNvPr id="22" name="Rectangle 21">
              <a:extLst>
                <a:ext uri="{FF2B5EF4-FFF2-40B4-BE49-F238E27FC236}">
                  <a16:creationId xmlns:a16="http://schemas.microsoft.com/office/drawing/2014/main" id="{C9F39A4B-04A9-4C0A-BE2C-5FFC307C156A}"/>
                </a:ext>
              </a:extLst>
            </p:cNvPr>
            <p:cNvSpPr/>
            <p:nvPr/>
          </p:nvSpPr>
          <p:spPr>
            <a:xfrm>
              <a:off x="0" y="-10096"/>
              <a:ext cx="12192000" cy="457200"/>
            </a:xfrm>
            <a:prstGeom prst="rect">
              <a:avLst/>
            </a:prstGeom>
            <a:solidFill>
              <a:schemeClr val="accent1">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F853478-A4FB-4C58-9DDF-FB6643684094}"/>
                </a:ext>
              </a:extLst>
            </p:cNvPr>
            <p:cNvSpPr/>
            <p:nvPr/>
          </p:nvSpPr>
          <p:spPr>
            <a:xfrm>
              <a:off x="0" y="468954"/>
              <a:ext cx="12192000" cy="457200"/>
            </a:xfrm>
            <a:prstGeom prst="rect">
              <a:avLst/>
            </a:prstGeom>
            <a:solidFill>
              <a:schemeClr val="accent4">
                <a:lumMod val="60000"/>
                <a:lumOff val="40000"/>
                <a:alpha val="5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EF95341-0683-458C-BC09-2C2E933B402E}"/>
                </a:ext>
              </a:extLst>
            </p:cNvPr>
            <p:cNvSpPr/>
            <p:nvPr/>
          </p:nvSpPr>
          <p:spPr>
            <a:xfrm>
              <a:off x="0" y="948794"/>
              <a:ext cx="12192000" cy="457200"/>
            </a:xfrm>
            <a:prstGeom prst="rect">
              <a:avLst/>
            </a:prstGeom>
            <a:solidFill>
              <a:schemeClr val="accent6">
                <a:lumMod val="50000"/>
                <a:alpha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72EF6BF-EFE7-4B67-BC23-1954FCC6096C}"/>
                </a:ext>
              </a:extLst>
            </p:cNvPr>
            <p:cNvSpPr/>
            <p:nvPr/>
          </p:nvSpPr>
          <p:spPr>
            <a:xfrm>
              <a:off x="0" y="43790"/>
              <a:ext cx="5018313" cy="1323439"/>
            </a:xfrm>
            <a:prstGeom prst="rect">
              <a:avLst/>
            </a:prstGeom>
            <a:noFill/>
          </p:spPr>
          <p:txBody>
            <a:bodyPr wrap="square" lIns="91440" tIns="45720" rIns="91440" bIns="45720">
              <a:spAutoFit/>
            </a:bodyPr>
            <a:lstStyle/>
            <a:p>
              <a:pPr algn="ctr"/>
              <a:r>
                <a:rPr lang="en-US" sz="8000" b="1" cap="none" spc="0" dirty="0">
                  <a:ln w="38100">
                    <a:solidFill>
                      <a:sysClr val="windowText" lastClr="000000"/>
                    </a:solidFill>
                    <a:prstDash val="solid"/>
                  </a:ln>
                  <a:blipFill dpi="0" rotWithShape="1">
                    <a:blip r:embed="rId3">
                      <a:extLst>
                        <a:ext uri="{28A0092B-C50C-407E-A947-70E740481C1C}">
                          <a14:useLocalDpi xmlns:a14="http://schemas.microsoft.com/office/drawing/2010/main" val="0"/>
                        </a:ext>
                      </a:extLst>
                    </a:blip>
                    <a:srcRect/>
                    <a:stretch>
                      <a:fillRect/>
                    </a:stretch>
                  </a:blipFill>
                  <a:effectLst/>
                  <a:latin typeface="Amasis MT Pro Black" panose="02040A04050005020304" pitchFamily="18" charset="0"/>
                  <a:cs typeface="Aldhabi" panose="01000000000000000000" pitchFamily="2" charset="-78"/>
                </a:rPr>
                <a:t>LEFSV</a:t>
              </a:r>
              <a:r>
                <a:rPr lang="en-US" sz="8000" b="1" dirty="0">
                  <a:ln w="38100">
                    <a:solidFill>
                      <a:sysClr val="windowText" lastClr="000000"/>
                    </a:solidFill>
                    <a:prstDash val="solid"/>
                  </a:ln>
                  <a:blipFill dpi="0" rotWithShape="1">
                    <a:blip r:embed="rId3">
                      <a:extLst>
                        <a:ext uri="{28A0092B-C50C-407E-A947-70E740481C1C}">
                          <a14:useLocalDpi xmlns:a14="http://schemas.microsoft.com/office/drawing/2010/main" val="0"/>
                        </a:ext>
                      </a:extLst>
                    </a:blip>
                    <a:srcRect/>
                    <a:stretch>
                      <a:fillRect/>
                    </a:stretch>
                  </a:blipFill>
                  <a:latin typeface="Amasis MT Pro Black" panose="02040A04050005020304" pitchFamily="18" charset="0"/>
                  <a:cs typeface="Aldhabi" panose="01000000000000000000" pitchFamily="2" charset="-78"/>
                </a:rPr>
                <a:t>  X</a:t>
              </a:r>
            </a:p>
          </p:txBody>
        </p:sp>
        <p:sp>
          <p:nvSpPr>
            <p:cNvPr id="26" name="Rectangle 25">
              <a:extLst>
                <a:ext uri="{FF2B5EF4-FFF2-40B4-BE49-F238E27FC236}">
                  <a16:creationId xmlns:a16="http://schemas.microsoft.com/office/drawing/2014/main" id="{49986DCC-EA72-41D0-A4C9-47CD83270B17}"/>
                </a:ext>
              </a:extLst>
            </p:cNvPr>
            <p:cNvSpPr/>
            <p:nvPr/>
          </p:nvSpPr>
          <p:spPr>
            <a:xfrm>
              <a:off x="3461659" y="-72774"/>
              <a:ext cx="1970314" cy="1323439"/>
            </a:xfrm>
            <a:prstGeom prst="rect">
              <a:avLst/>
            </a:prstGeom>
            <a:noFill/>
          </p:spPr>
          <p:txBody>
            <a:bodyPr wrap="square" lIns="91440" tIns="45720" rIns="91440" bIns="45720">
              <a:spAutoFit/>
            </a:bodyPr>
            <a:lstStyle/>
            <a:p>
              <a:pPr algn="ctr"/>
              <a:r>
                <a:rPr lang="en-US" sz="8000" b="1" cap="none" spc="0" dirty="0">
                  <a:ln w="38100">
                    <a:solidFill>
                      <a:sysClr val="windowText" lastClr="000000"/>
                    </a:solidFill>
                    <a:prstDash val="solid"/>
                  </a:ln>
                  <a:blipFill dpi="0" rotWithShape="1">
                    <a:blip r:embed="rId3">
                      <a:extLst>
                        <a:ext uri="{28A0092B-C50C-407E-A947-70E740481C1C}">
                          <a14:useLocalDpi xmlns:a14="http://schemas.microsoft.com/office/drawing/2010/main" val="0"/>
                        </a:ext>
                      </a:extLst>
                    </a:blip>
                    <a:srcRect/>
                    <a:stretch>
                      <a:fillRect/>
                    </a:stretch>
                  </a:blipFill>
                  <a:effectLst/>
                  <a:latin typeface="Amasis MT Pro Black" panose="02040A04050005020304" pitchFamily="18" charset="0"/>
                  <a:cs typeface="Aldhabi" panose="01000000000000000000" pitchFamily="2" charset="-78"/>
                </a:rPr>
                <a:t>(   )</a:t>
              </a:r>
              <a:endParaRPr lang="en-US" sz="8000" b="1" dirty="0">
                <a:ln w="38100">
                  <a:solidFill>
                    <a:sysClr val="windowText" lastClr="000000"/>
                  </a:solidFill>
                  <a:prstDash val="solid"/>
                </a:ln>
                <a:blipFill dpi="0" rotWithShape="1">
                  <a:blip r:embed="rId3">
                    <a:extLst>
                      <a:ext uri="{28A0092B-C50C-407E-A947-70E740481C1C}">
                        <a14:useLocalDpi xmlns:a14="http://schemas.microsoft.com/office/drawing/2010/main" val="0"/>
                      </a:ext>
                    </a:extLst>
                  </a:blip>
                  <a:srcRect/>
                  <a:stretch>
                    <a:fillRect/>
                  </a:stretch>
                </a:blipFill>
                <a:latin typeface="Amasis MT Pro Black" panose="02040A04050005020304" pitchFamily="18" charset="0"/>
                <a:cs typeface="Aldhabi" panose="01000000000000000000" pitchFamily="2" charset="-78"/>
              </a:endParaRPr>
            </a:p>
          </p:txBody>
        </p:sp>
      </p:grpSp>
      <p:sp>
        <p:nvSpPr>
          <p:cNvPr id="12" name="Rectangle 11">
            <a:extLst>
              <a:ext uri="{FF2B5EF4-FFF2-40B4-BE49-F238E27FC236}">
                <a16:creationId xmlns:a16="http://schemas.microsoft.com/office/drawing/2014/main" id="{1F76E6CB-7FB1-43F5-9308-EBC775BE266E}"/>
              </a:ext>
            </a:extLst>
          </p:cNvPr>
          <p:cNvSpPr/>
          <p:nvPr/>
        </p:nvSpPr>
        <p:spPr>
          <a:xfrm>
            <a:off x="6127659" y="271457"/>
            <a:ext cx="5847626" cy="830997"/>
          </a:xfrm>
          <a:prstGeom prst="rect">
            <a:avLst/>
          </a:prstGeom>
          <a:noFill/>
        </p:spPr>
        <p:txBody>
          <a:bodyPr wrap="none" lIns="91440" tIns="45720" rIns="91440" bIns="45720">
            <a:spAutoFit/>
          </a:bodyPr>
          <a:lstStyle/>
          <a:p>
            <a:pPr algn="ctr"/>
            <a:r>
              <a:rPr lang="en-US" sz="4800" b="0" cap="none" spc="0" dirty="0">
                <a:ln w="0"/>
                <a:solidFill>
                  <a:schemeClr val="accent4">
                    <a:lumMod val="50000"/>
                  </a:schemeClr>
                </a:solidFill>
                <a:effectLst>
                  <a:outerShdw blurRad="38100" dist="19050" dir="2700000" algn="tl" rotWithShape="0">
                    <a:schemeClr val="dk1">
                      <a:alpha val="40000"/>
                    </a:schemeClr>
                  </a:outerShdw>
                </a:effectLst>
              </a:rPr>
              <a:t>- Tools &amp; Spreadsheets</a:t>
            </a:r>
          </a:p>
        </p:txBody>
      </p:sp>
      <p:pic>
        <p:nvPicPr>
          <p:cNvPr id="2" name="Picture 1">
            <a:extLst>
              <a:ext uri="{FF2B5EF4-FFF2-40B4-BE49-F238E27FC236}">
                <a16:creationId xmlns:a16="http://schemas.microsoft.com/office/drawing/2014/main" id="{35A79255-FA9A-4097-A2A8-5E24504F1866}"/>
              </a:ext>
            </a:extLst>
          </p:cNvPr>
          <p:cNvPicPr>
            <a:picLocks noChangeAspect="1"/>
          </p:cNvPicPr>
          <p:nvPr/>
        </p:nvPicPr>
        <p:blipFill>
          <a:blip r:embed="rId4"/>
          <a:stretch>
            <a:fillRect/>
          </a:stretch>
        </p:blipFill>
        <p:spPr>
          <a:xfrm>
            <a:off x="9459577" y="4521067"/>
            <a:ext cx="2641492" cy="1920240"/>
          </a:xfrm>
          <a:prstGeom prst="rect">
            <a:avLst/>
          </a:prstGeom>
        </p:spPr>
      </p:pic>
      <p:pic>
        <p:nvPicPr>
          <p:cNvPr id="4" name="Picture 3">
            <a:extLst>
              <a:ext uri="{FF2B5EF4-FFF2-40B4-BE49-F238E27FC236}">
                <a16:creationId xmlns:a16="http://schemas.microsoft.com/office/drawing/2014/main" id="{061BEB3E-CC81-4AAF-BC06-789DC5F5C0AC}"/>
              </a:ext>
            </a:extLst>
          </p:cNvPr>
          <p:cNvPicPr>
            <a:picLocks noChangeAspect="1"/>
          </p:cNvPicPr>
          <p:nvPr/>
        </p:nvPicPr>
        <p:blipFill>
          <a:blip r:embed="rId5"/>
          <a:stretch>
            <a:fillRect/>
          </a:stretch>
        </p:blipFill>
        <p:spPr>
          <a:xfrm flipH="1">
            <a:off x="6073846" y="1575782"/>
            <a:ext cx="5726270" cy="2702497"/>
          </a:xfrm>
          <a:prstGeom prst="rect">
            <a:avLst/>
          </a:prstGeom>
        </p:spPr>
      </p:pic>
      <p:pic>
        <p:nvPicPr>
          <p:cNvPr id="5" name="Picture 4">
            <a:extLst>
              <a:ext uri="{FF2B5EF4-FFF2-40B4-BE49-F238E27FC236}">
                <a16:creationId xmlns:a16="http://schemas.microsoft.com/office/drawing/2014/main" id="{2FA875F0-72E4-422D-B17C-4D783C98DF57}"/>
              </a:ext>
            </a:extLst>
          </p:cNvPr>
          <p:cNvPicPr>
            <a:picLocks noChangeAspect="1"/>
          </p:cNvPicPr>
          <p:nvPr/>
        </p:nvPicPr>
        <p:blipFill>
          <a:blip r:embed="rId6"/>
          <a:stretch>
            <a:fillRect/>
          </a:stretch>
        </p:blipFill>
        <p:spPr>
          <a:xfrm>
            <a:off x="4746753" y="4521067"/>
            <a:ext cx="4638501" cy="1920240"/>
          </a:xfrm>
          <a:prstGeom prst="rect">
            <a:avLst/>
          </a:prstGeom>
        </p:spPr>
      </p:pic>
    </p:spTree>
    <p:extLst>
      <p:ext uri="{BB962C8B-B14F-4D97-AF65-F5344CB8AC3E}">
        <p14:creationId xmlns:p14="http://schemas.microsoft.com/office/powerpoint/2010/main" val="1875077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3B21DE-F3FF-4CCC-80A4-A140AB468B3E}"/>
              </a:ext>
            </a:extLst>
          </p:cNvPr>
          <p:cNvSpPr>
            <a:spLocks noGrp="1"/>
          </p:cNvSpPr>
          <p:nvPr>
            <p:ph idx="1"/>
          </p:nvPr>
        </p:nvSpPr>
        <p:spPr>
          <a:xfrm>
            <a:off x="206828" y="1825624"/>
            <a:ext cx="6509657" cy="4868839"/>
          </a:xfrm>
        </p:spPr>
        <p:txBody>
          <a:bodyPr>
            <a:normAutofit fontScale="92500"/>
          </a:bodyPr>
          <a:lstStyle/>
          <a:p>
            <a:pPr marL="0" indent="0">
              <a:buNone/>
            </a:pPr>
            <a:r>
              <a:rPr lang="en-US" dirty="0">
                <a:solidFill>
                  <a:schemeClr val="accent6">
                    <a:lumMod val="50000"/>
                  </a:schemeClr>
                </a:solidFill>
              </a:rPr>
              <a:t>Low-Risk/Near-Term </a:t>
            </a:r>
          </a:p>
          <a:p>
            <a:pPr marL="0" indent="0">
              <a:buNone/>
            </a:pPr>
            <a:r>
              <a:rPr lang="en-US" dirty="0">
                <a:solidFill>
                  <a:schemeClr val="accent6">
                    <a:lumMod val="50000"/>
                  </a:schemeClr>
                </a:solidFill>
              </a:rPr>
              <a:t>Initial sizing based on XM-8 Armored Gun System</a:t>
            </a:r>
          </a:p>
          <a:p>
            <a:pPr lvl="1"/>
            <a:r>
              <a:rPr lang="en-US" dirty="0">
                <a:solidFill>
                  <a:schemeClr val="accent6">
                    <a:lumMod val="50000"/>
                  </a:schemeClr>
                </a:solidFill>
              </a:rPr>
              <a:t>Lightly automated (with autoloader for main gun)</a:t>
            </a:r>
          </a:p>
          <a:p>
            <a:pPr lvl="1"/>
            <a:r>
              <a:rPr lang="en-US" dirty="0">
                <a:solidFill>
                  <a:schemeClr val="accent6">
                    <a:lumMod val="50000"/>
                  </a:schemeClr>
                </a:solidFill>
              </a:rPr>
              <a:t>XM-8 is basis of one of US Army’s MPF concepts</a:t>
            </a:r>
          </a:p>
          <a:p>
            <a:pPr lvl="1"/>
            <a:r>
              <a:rPr lang="en-US" dirty="0">
                <a:solidFill>
                  <a:schemeClr val="accent6">
                    <a:lumMod val="50000"/>
                  </a:schemeClr>
                </a:solidFill>
              </a:rPr>
              <a:t>Sized to fit within C-130 aircraft (when outfitted with limited armor)</a:t>
            </a:r>
          </a:p>
          <a:p>
            <a:pPr marL="0" indent="0">
              <a:buNone/>
            </a:pPr>
            <a:r>
              <a:rPr lang="en-US" dirty="0">
                <a:solidFill>
                  <a:schemeClr val="accent6">
                    <a:lumMod val="50000"/>
                  </a:schemeClr>
                </a:solidFill>
              </a:rPr>
              <a:t>Results</a:t>
            </a:r>
          </a:p>
          <a:p>
            <a:pPr marL="0" indent="0">
              <a:buNone/>
            </a:pPr>
            <a:r>
              <a:rPr lang="en-US" dirty="0">
                <a:solidFill>
                  <a:schemeClr val="accent6">
                    <a:lumMod val="50000"/>
                  </a:schemeClr>
                </a:solidFill>
              </a:rPr>
              <a:t>Excursions</a:t>
            </a:r>
          </a:p>
          <a:p>
            <a:pPr lvl="1"/>
            <a:r>
              <a:rPr lang="en-US" dirty="0">
                <a:solidFill>
                  <a:schemeClr val="accent6">
                    <a:lumMod val="50000"/>
                  </a:schemeClr>
                </a:solidFill>
              </a:rPr>
              <a:t>Improved amphibious capability</a:t>
            </a:r>
          </a:p>
          <a:p>
            <a:pPr lvl="1"/>
            <a:r>
              <a:rPr lang="en-US" dirty="0">
                <a:solidFill>
                  <a:schemeClr val="accent6">
                    <a:lumMod val="50000"/>
                  </a:schemeClr>
                </a:solidFill>
              </a:rPr>
              <a:t>Larger or smaller caliber main gun</a:t>
            </a:r>
          </a:p>
          <a:p>
            <a:pPr lvl="1"/>
            <a:r>
              <a:rPr lang="en-US" dirty="0">
                <a:solidFill>
                  <a:schemeClr val="accent6">
                    <a:lumMod val="50000"/>
                  </a:schemeClr>
                </a:solidFill>
              </a:rPr>
              <a:t>Alternate suspension concepts</a:t>
            </a:r>
          </a:p>
          <a:p>
            <a:endParaRPr lang="en-US" dirty="0">
              <a:solidFill>
                <a:schemeClr val="accent4">
                  <a:lumMod val="50000"/>
                </a:schemeClr>
              </a:solidFill>
            </a:endParaRPr>
          </a:p>
          <a:p>
            <a:pPr marL="0" indent="0">
              <a:buNone/>
            </a:pPr>
            <a:endParaRPr lang="en-US" dirty="0">
              <a:solidFill>
                <a:schemeClr val="accent4">
                  <a:lumMod val="50000"/>
                </a:schemeClr>
              </a:solidFill>
            </a:endParaRPr>
          </a:p>
          <a:p>
            <a:pPr marL="0" indent="0">
              <a:buNone/>
            </a:pPr>
            <a:endParaRPr lang="en-US" dirty="0">
              <a:solidFill>
                <a:schemeClr val="accent4">
                  <a:lumMod val="50000"/>
                </a:schemeClr>
              </a:solidFill>
            </a:endParaRPr>
          </a:p>
          <a:p>
            <a:pPr marL="0" indent="0">
              <a:buNone/>
            </a:pPr>
            <a:endParaRPr lang="en-US" dirty="0">
              <a:solidFill>
                <a:schemeClr val="accent6">
                  <a:lumMod val="50000"/>
                </a:schemeClr>
              </a:solidFill>
            </a:endParaRPr>
          </a:p>
          <a:p>
            <a:pPr marL="0" indent="0">
              <a:buNone/>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pic>
        <p:nvPicPr>
          <p:cNvPr id="22" name="Picture 21" descr="A picture containing LEGO, toy, colorful&#10;&#10;Description automatically generated">
            <a:extLst>
              <a:ext uri="{FF2B5EF4-FFF2-40B4-BE49-F238E27FC236}">
                <a16:creationId xmlns:a16="http://schemas.microsoft.com/office/drawing/2014/main" id="{29254CD4-D4C0-451D-8A58-42CD3F7A31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7887" y="1384662"/>
            <a:ext cx="2601904" cy="2011680"/>
          </a:xfrm>
          <a:prstGeom prst="rect">
            <a:avLst/>
          </a:prstGeom>
        </p:spPr>
      </p:pic>
      <p:grpSp>
        <p:nvGrpSpPr>
          <p:cNvPr id="13" name="Group 12">
            <a:extLst>
              <a:ext uri="{FF2B5EF4-FFF2-40B4-BE49-F238E27FC236}">
                <a16:creationId xmlns:a16="http://schemas.microsoft.com/office/drawing/2014/main" id="{4366BDBB-19BF-4C03-AAAE-BAEA3538B30F}"/>
              </a:ext>
            </a:extLst>
          </p:cNvPr>
          <p:cNvGrpSpPr/>
          <p:nvPr/>
        </p:nvGrpSpPr>
        <p:grpSpPr>
          <a:xfrm>
            <a:off x="0" y="-72774"/>
            <a:ext cx="12192000" cy="1478768"/>
            <a:chOff x="0" y="-72774"/>
            <a:chExt cx="12192000" cy="1478768"/>
          </a:xfrm>
        </p:grpSpPr>
        <p:sp>
          <p:nvSpPr>
            <p:cNvPr id="14" name="Rectangle 13">
              <a:extLst>
                <a:ext uri="{FF2B5EF4-FFF2-40B4-BE49-F238E27FC236}">
                  <a16:creationId xmlns:a16="http://schemas.microsoft.com/office/drawing/2014/main" id="{E93169FF-CE87-4574-8747-40B848950EFB}"/>
                </a:ext>
              </a:extLst>
            </p:cNvPr>
            <p:cNvSpPr/>
            <p:nvPr/>
          </p:nvSpPr>
          <p:spPr>
            <a:xfrm>
              <a:off x="0" y="-10096"/>
              <a:ext cx="12192000" cy="457200"/>
            </a:xfrm>
            <a:prstGeom prst="rect">
              <a:avLst/>
            </a:prstGeom>
            <a:solidFill>
              <a:schemeClr val="accent1">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611A24F-6C41-460A-882E-DE019F47CD5E}"/>
                </a:ext>
              </a:extLst>
            </p:cNvPr>
            <p:cNvSpPr/>
            <p:nvPr/>
          </p:nvSpPr>
          <p:spPr>
            <a:xfrm>
              <a:off x="0" y="468954"/>
              <a:ext cx="12192000" cy="457200"/>
            </a:xfrm>
            <a:prstGeom prst="rect">
              <a:avLst/>
            </a:prstGeom>
            <a:solidFill>
              <a:schemeClr val="accent4">
                <a:lumMod val="60000"/>
                <a:lumOff val="40000"/>
                <a:alpha val="5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A72E6AB-5EB0-4E6B-8714-E7645E24C32C}"/>
                </a:ext>
              </a:extLst>
            </p:cNvPr>
            <p:cNvSpPr/>
            <p:nvPr/>
          </p:nvSpPr>
          <p:spPr>
            <a:xfrm>
              <a:off x="0" y="948794"/>
              <a:ext cx="12192000" cy="457200"/>
            </a:xfrm>
            <a:prstGeom prst="rect">
              <a:avLst/>
            </a:prstGeom>
            <a:solidFill>
              <a:schemeClr val="accent6">
                <a:lumMod val="50000"/>
                <a:alpha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9941275-836E-4934-A650-46B97B15AA8D}"/>
                </a:ext>
              </a:extLst>
            </p:cNvPr>
            <p:cNvSpPr/>
            <p:nvPr/>
          </p:nvSpPr>
          <p:spPr>
            <a:xfrm>
              <a:off x="0" y="43790"/>
              <a:ext cx="5018313" cy="1323439"/>
            </a:xfrm>
            <a:prstGeom prst="rect">
              <a:avLst/>
            </a:prstGeom>
            <a:noFill/>
          </p:spPr>
          <p:txBody>
            <a:bodyPr wrap="square" lIns="91440" tIns="45720" rIns="91440" bIns="45720">
              <a:spAutoFit/>
            </a:bodyPr>
            <a:lstStyle/>
            <a:p>
              <a:pPr algn="ctr"/>
              <a:r>
                <a:rPr lang="en-US" sz="8000" b="1" cap="none" spc="0" dirty="0">
                  <a:ln w="38100">
                    <a:solidFill>
                      <a:sysClr val="windowText" lastClr="000000"/>
                    </a:solidFill>
                    <a:prstDash val="solid"/>
                  </a:ln>
                  <a:blipFill dpi="0" rotWithShape="1">
                    <a:blip r:embed="rId3">
                      <a:extLst>
                        <a:ext uri="{28A0092B-C50C-407E-A947-70E740481C1C}">
                          <a14:useLocalDpi xmlns:a14="http://schemas.microsoft.com/office/drawing/2010/main" val="0"/>
                        </a:ext>
                      </a:extLst>
                    </a:blip>
                    <a:srcRect/>
                    <a:stretch>
                      <a:fillRect/>
                    </a:stretch>
                  </a:blipFill>
                  <a:effectLst/>
                  <a:latin typeface="Amasis MT Pro Black" panose="02040A04050005020304" pitchFamily="18" charset="0"/>
                  <a:cs typeface="Aldhabi" panose="01000000000000000000" pitchFamily="2" charset="-78"/>
                </a:rPr>
                <a:t>LEFSV</a:t>
              </a:r>
              <a:r>
                <a:rPr lang="en-US" sz="8000" b="1" dirty="0">
                  <a:ln w="38100">
                    <a:solidFill>
                      <a:sysClr val="windowText" lastClr="000000"/>
                    </a:solidFill>
                    <a:prstDash val="solid"/>
                  </a:ln>
                  <a:blipFill dpi="0" rotWithShape="1">
                    <a:blip r:embed="rId3">
                      <a:extLst>
                        <a:ext uri="{28A0092B-C50C-407E-A947-70E740481C1C}">
                          <a14:useLocalDpi xmlns:a14="http://schemas.microsoft.com/office/drawing/2010/main" val="0"/>
                        </a:ext>
                      </a:extLst>
                    </a:blip>
                    <a:srcRect/>
                    <a:stretch>
                      <a:fillRect/>
                    </a:stretch>
                  </a:blipFill>
                  <a:latin typeface="Amasis MT Pro Black" panose="02040A04050005020304" pitchFamily="18" charset="0"/>
                  <a:cs typeface="Aldhabi" panose="01000000000000000000" pitchFamily="2" charset="-78"/>
                </a:rPr>
                <a:t>  X</a:t>
              </a:r>
            </a:p>
          </p:txBody>
        </p:sp>
        <p:sp>
          <p:nvSpPr>
            <p:cNvPr id="18" name="Rectangle 17">
              <a:extLst>
                <a:ext uri="{FF2B5EF4-FFF2-40B4-BE49-F238E27FC236}">
                  <a16:creationId xmlns:a16="http://schemas.microsoft.com/office/drawing/2014/main" id="{62C5BA9F-4F78-48F1-860C-DEAC389331D0}"/>
                </a:ext>
              </a:extLst>
            </p:cNvPr>
            <p:cNvSpPr/>
            <p:nvPr/>
          </p:nvSpPr>
          <p:spPr>
            <a:xfrm>
              <a:off x="3461659" y="-72774"/>
              <a:ext cx="1970314" cy="1323439"/>
            </a:xfrm>
            <a:prstGeom prst="rect">
              <a:avLst/>
            </a:prstGeom>
            <a:noFill/>
          </p:spPr>
          <p:txBody>
            <a:bodyPr wrap="square" lIns="91440" tIns="45720" rIns="91440" bIns="45720">
              <a:spAutoFit/>
            </a:bodyPr>
            <a:lstStyle/>
            <a:p>
              <a:pPr algn="ctr"/>
              <a:r>
                <a:rPr lang="en-US" sz="8000" b="1" cap="none" spc="0" dirty="0">
                  <a:ln w="38100">
                    <a:solidFill>
                      <a:sysClr val="windowText" lastClr="000000"/>
                    </a:solidFill>
                    <a:prstDash val="solid"/>
                  </a:ln>
                  <a:blipFill dpi="0" rotWithShape="1">
                    <a:blip r:embed="rId3">
                      <a:extLst>
                        <a:ext uri="{28A0092B-C50C-407E-A947-70E740481C1C}">
                          <a14:useLocalDpi xmlns:a14="http://schemas.microsoft.com/office/drawing/2010/main" val="0"/>
                        </a:ext>
                      </a:extLst>
                    </a:blip>
                    <a:srcRect/>
                    <a:stretch>
                      <a:fillRect/>
                    </a:stretch>
                  </a:blipFill>
                  <a:effectLst/>
                  <a:latin typeface="Amasis MT Pro Black" panose="02040A04050005020304" pitchFamily="18" charset="0"/>
                  <a:cs typeface="Aldhabi" panose="01000000000000000000" pitchFamily="2" charset="-78"/>
                </a:rPr>
                <a:t>(   )</a:t>
              </a:r>
              <a:endParaRPr lang="en-US" sz="8000" b="1" dirty="0">
                <a:ln w="38100">
                  <a:solidFill>
                    <a:sysClr val="windowText" lastClr="000000"/>
                  </a:solidFill>
                  <a:prstDash val="solid"/>
                </a:ln>
                <a:blipFill dpi="0" rotWithShape="1">
                  <a:blip r:embed="rId3">
                    <a:extLst>
                      <a:ext uri="{28A0092B-C50C-407E-A947-70E740481C1C}">
                        <a14:useLocalDpi xmlns:a14="http://schemas.microsoft.com/office/drawing/2010/main" val="0"/>
                      </a:ext>
                    </a:extLst>
                  </a:blip>
                  <a:srcRect/>
                  <a:stretch>
                    <a:fillRect/>
                  </a:stretch>
                </a:blipFill>
                <a:latin typeface="Amasis MT Pro Black" panose="02040A04050005020304" pitchFamily="18" charset="0"/>
                <a:cs typeface="Aldhabi" panose="01000000000000000000" pitchFamily="2" charset="-78"/>
              </a:endParaRPr>
            </a:p>
          </p:txBody>
        </p:sp>
      </p:grpSp>
      <p:sp>
        <p:nvSpPr>
          <p:cNvPr id="12" name="Rectangle 11">
            <a:extLst>
              <a:ext uri="{FF2B5EF4-FFF2-40B4-BE49-F238E27FC236}">
                <a16:creationId xmlns:a16="http://schemas.microsoft.com/office/drawing/2014/main" id="{1F76E6CB-7FB1-43F5-9308-EBC775BE266E}"/>
              </a:ext>
            </a:extLst>
          </p:cNvPr>
          <p:cNvSpPr/>
          <p:nvPr/>
        </p:nvSpPr>
        <p:spPr>
          <a:xfrm>
            <a:off x="5904135" y="282055"/>
            <a:ext cx="3629135" cy="830997"/>
          </a:xfrm>
          <a:prstGeom prst="rect">
            <a:avLst/>
          </a:prstGeom>
          <a:noFill/>
        </p:spPr>
        <p:txBody>
          <a:bodyPr wrap="none" lIns="91440" tIns="45720" rIns="91440" bIns="45720">
            <a:spAutoFit/>
          </a:bodyPr>
          <a:lstStyle/>
          <a:p>
            <a:pPr algn="ctr"/>
            <a:r>
              <a:rPr lang="en-US" sz="4800" b="0" cap="none" spc="0" dirty="0">
                <a:ln w="0"/>
                <a:solidFill>
                  <a:schemeClr val="accent4">
                    <a:lumMod val="50000"/>
                  </a:schemeClr>
                </a:solidFill>
                <a:effectLst>
                  <a:outerShdw blurRad="38100" dist="19050" dir="2700000" algn="tl" rotWithShape="0">
                    <a:schemeClr val="dk1">
                      <a:alpha val="40000"/>
                    </a:schemeClr>
                  </a:outerShdw>
                </a:effectLst>
              </a:rPr>
              <a:t>- Design Point</a:t>
            </a:r>
          </a:p>
        </p:txBody>
      </p:sp>
      <p:sp>
        <p:nvSpPr>
          <p:cNvPr id="5" name="TextBox 4">
            <a:extLst>
              <a:ext uri="{FF2B5EF4-FFF2-40B4-BE49-F238E27FC236}">
                <a16:creationId xmlns:a16="http://schemas.microsoft.com/office/drawing/2014/main" id="{A0922B51-158A-4E9A-B87A-B2CC5590A72A}"/>
              </a:ext>
            </a:extLst>
          </p:cNvPr>
          <p:cNvSpPr txBox="1"/>
          <p:nvPr/>
        </p:nvSpPr>
        <p:spPr>
          <a:xfrm>
            <a:off x="7182907" y="6418141"/>
            <a:ext cx="4700723" cy="400110"/>
          </a:xfrm>
          <a:prstGeom prst="rect">
            <a:avLst/>
          </a:prstGeom>
          <a:noFill/>
        </p:spPr>
        <p:txBody>
          <a:bodyPr wrap="square" rtlCol="0">
            <a:spAutoFit/>
          </a:bodyPr>
          <a:lstStyle/>
          <a:p>
            <a:r>
              <a:rPr lang="en-US" sz="1000" dirty="0"/>
              <a:t>*    Volume is Volume of Hull only </a:t>
            </a:r>
          </a:p>
          <a:p>
            <a:pPr marL="171450" lvl="1"/>
            <a:r>
              <a:rPr lang="en-US" sz="1000" dirty="0"/>
              <a:t>Value listed for Turret represents volume of Turret Basket that extends into Hull</a:t>
            </a:r>
          </a:p>
        </p:txBody>
      </p:sp>
      <p:graphicFrame>
        <p:nvGraphicFramePr>
          <p:cNvPr id="7" name="Table 6">
            <a:extLst>
              <a:ext uri="{FF2B5EF4-FFF2-40B4-BE49-F238E27FC236}">
                <a16:creationId xmlns:a16="http://schemas.microsoft.com/office/drawing/2014/main" id="{D23C64E2-A7E3-4CCF-8034-3FF6F412A4FF}"/>
              </a:ext>
            </a:extLst>
          </p:cNvPr>
          <p:cNvGraphicFramePr>
            <a:graphicFrameLocks noGrp="1"/>
          </p:cNvGraphicFramePr>
          <p:nvPr>
            <p:extLst>
              <p:ext uri="{D42A27DB-BD31-4B8C-83A1-F6EECF244321}">
                <p14:modId xmlns:p14="http://schemas.microsoft.com/office/powerpoint/2010/main" val="3100719086"/>
              </p:ext>
            </p:extLst>
          </p:nvPr>
        </p:nvGraphicFramePr>
        <p:xfrm>
          <a:off x="7365113" y="3479678"/>
          <a:ext cx="4336310" cy="2938463"/>
        </p:xfrm>
        <a:graphic>
          <a:graphicData uri="http://schemas.openxmlformats.org/drawingml/2006/table">
            <a:tbl>
              <a:tblPr firstRow="1" firstCol="1" bandRow="1"/>
              <a:tblGrid>
                <a:gridCol w="2194596">
                  <a:extLst>
                    <a:ext uri="{9D8B030D-6E8A-4147-A177-3AD203B41FA5}">
                      <a16:colId xmlns:a16="http://schemas.microsoft.com/office/drawing/2014/main" val="1213186658"/>
                    </a:ext>
                  </a:extLst>
                </a:gridCol>
                <a:gridCol w="549310">
                  <a:extLst>
                    <a:ext uri="{9D8B030D-6E8A-4147-A177-3AD203B41FA5}">
                      <a16:colId xmlns:a16="http://schemas.microsoft.com/office/drawing/2014/main" val="917858218"/>
                    </a:ext>
                  </a:extLst>
                </a:gridCol>
                <a:gridCol w="581039">
                  <a:extLst>
                    <a:ext uri="{9D8B030D-6E8A-4147-A177-3AD203B41FA5}">
                      <a16:colId xmlns:a16="http://schemas.microsoft.com/office/drawing/2014/main" val="2900847113"/>
                    </a:ext>
                  </a:extLst>
                </a:gridCol>
                <a:gridCol w="477259">
                  <a:extLst>
                    <a:ext uri="{9D8B030D-6E8A-4147-A177-3AD203B41FA5}">
                      <a16:colId xmlns:a16="http://schemas.microsoft.com/office/drawing/2014/main" val="4026442679"/>
                    </a:ext>
                  </a:extLst>
                </a:gridCol>
                <a:gridCol w="534106">
                  <a:extLst>
                    <a:ext uri="{9D8B030D-6E8A-4147-A177-3AD203B41FA5}">
                      <a16:colId xmlns:a16="http://schemas.microsoft.com/office/drawing/2014/main" val="451830130"/>
                    </a:ext>
                  </a:extLst>
                </a:gridCol>
              </a:tblGrid>
              <a:tr h="184150">
                <a:tc>
                  <a:txBody>
                    <a:bodyPr/>
                    <a:lstStyle/>
                    <a:p>
                      <a:pPr marL="0" marR="0">
                        <a:lnSpc>
                          <a:spcPct val="107000"/>
                        </a:lnSpc>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gridSpan="2">
                  <a:txBody>
                    <a:bodyPr/>
                    <a:lstStyle/>
                    <a:p>
                      <a:pPr marL="0" marR="0" algn="ctr">
                        <a:lnSpc>
                          <a:spcPct val="107000"/>
                        </a:lnSpc>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Weight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(kg)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Volume*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472C4"/>
                    </a:solidFill>
                  </a:tcPr>
                </a:tc>
                <a:tc hMerge="1">
                  <a:txBody>
                    <a:bodyPr/>
                    <a:lstStyle/>
                    <a:p>
                      <a:endParaRPr lang="en-US"/>
                    </a:p>
                  </a:txBody>
                  <a:tcPr/>
                </a:tc>
                <a:extLst>
                  <a:ext uri="{0D108BD9-81ED-4DB2-BD59-A6C34878D82A}">
                    <a16:rowId xmlns:a16="http://schemas.microsoft.com/office/drawing/2014/main" val="1207351914"/>
                  </a:ext>
                </a:extLst>
              </a:tr>
              <a:tr h="184150">
                <a:tc>
                  <a:txBody>
                    <a:bodyPr/>
                    <a:lstStyle/>
                    <a:p>
                      <a:pPr marL="0" marR="0">
                        <a:lnSpc>
                          <a:spcPct val="107000"/>
                        </a:lnSpc>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Hull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5,460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29.7%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4262597500"/>
                  </a:ext>
                </a:extLst>
              </a:tr>
              <a:tr h="184150">
                <a:tc>
                  <a:txBody>
                    <a:bodyPr/>
                    <a:lstStyle/>
                    <a:p>
                      <a:pPr marL="0" marR="0">
                        <a:lnSpc>
                          <a:spcPct val="107000"/>
                        </a:lnSpc>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Suspension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4,428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24.0%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74765824"/>
                  </a:ext>
                </a:extLst>
              </a:tr>
              <a:tr h="184150">
                <a:tc>
                  <a:txBody>
                    <a:bodyPr/>
                    <a:lstStyle/>
                    <a:p>
                      <a:pPr marL="0" marR="0">
                        <a:lnSpc>
                          <a:spcPct val="107000"/>
                        </a:lnSpc>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Propulsion Plant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1,281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154574143"/>
                  </a:ext>
                </a:extLst>
              </a:tr>
              <a:tr h="184150">
                <a:tc>
                  <a:txBody>
                    <a:bodyPr/>
                    <a:lstStyle/>
                    <a:p>
                      <a:pPr marL="0" marR="0">
                        <a:lnSpc>
                          <a:spcPct val="107000"/>
                        </a:lnSpc>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Automotive Drive Train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1,299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773972281"/>
                  </a:ext>
                </a:extLst>
              </a:tr>
              <a:tr h="184150">
                <a:tc>
                  <a:txBody>
                    <a:bodyPr/>
                    <a:lstStyle/>
                    <a:p>
                      <a:pPr marL="0" marR="0">
                        <a:lnSpc>
                          <a:spcPct val="107000"/>
                        </a:lnSpc>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Marine Drive Train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806482958"/>
                  </a:ext>
                </a:extLst>
              </a:tr>
              <a:tr h="184150">
                <a:tc>
                  <a:txBody>
                    <a:bodyPr/>
                    <a:lstStyle/>
                    <a:p>
                      <a:pPr marL="0" marR="0">
                        <a:lnSpc>
                          <a:spcPct val="107000"/>
                        </a:lnSpc>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Auxiliary Automotive Systems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1.082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218581155"/>
                  </a:ext>
                </a:extLst>
              </a:tr>
              <a:tr h="184150">
                <a:tc>
                  <a:txBody>
                    <a:bodyPr/>
                    <a:lstStyle/>
                    <a:p>
                      <a:pPr marL="0" marR="0">
                        <a:lnSpc>
                          <a:spcPct val="107000"/>
                        </a:lnSpc>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Auxiliary Hydrodynamic Systems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36533989"/>
                  </a:ext>
                </a:extLst>
              </a:tr>
              <a:tr h="184150">
                <a:tc>
                  <a:txBody>
                    <a:bodyPr/>
                    <a:lstStyle/>
                    <a:p>
                      <a:pPr marL="0" marR="0">
                        <a:lnSpc>
                          <a:spcPct val="107000"/>
                        </a:lnSpc>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Weapon Station/Turret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792484099"/>
                  </a:ext>
                </a:extLst>
              </a:tr>
              <a:tr h="184150">
                <a:tc>
                  <a:txBody>
                    <a:bodyPr/>
                    <a:lstStyle/>
                    <a:p>
                      <a:pPr marL="0" marR="0">
                        <a:lnSpc>
                          <a:spcPct val="107000"/>
                        </a:lnSpc>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Armament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992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492032679"/>
                  </a:ext>
                </a:extLst>
              </a:tr>
              <a:tr h="184150">
                <a:tc>
                  <a:txBody>
                    <a:bodyPr/>
                    <a:lstStyle/>
                    <a:p>
                      <a:pPr marL="0" marR="0">
                        <a:lnSpc>
                          <a:spcPct val="107000"/>
                        </a:lnSpc>
                        <a:spcBef>
                          <a:spcPts val="0"/>
                        </a:spcBef>
                        <a:spcAft>
                          <a:spcPts val="0"/>
                        </a:spcAft>
                      </a:pPr>
                      <a:r>
                        <a:rPr lang="en-US" sz="1100" b="1"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Vehtronics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41362107"/>
                  </a:ext>
                </a:extLst>
              </a:tr>
              <a:tr h="184150">
                <a:tc>
                  <a:txBody>
                    <a:bodyPr/>
                    <a:lstStyle/>
                    <a:p>
                      <a:pPr marL="0" marR="0">
                        <a:lnSpc>
                          <a:spcPct val="107000"/>
                        </a:lnSpc>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Load Items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1,792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0.62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812581934"/>
                  </a:ext>
                </a:extLst>
              </a:tr>
              <a:tr h="184150">
                <a:tc>
                  <a:txBody>
                    <a:bodyPr/>
                    <a:lstStyle/>
                    <a:p>
                      <a:pPr marL="0" marR="0">
                        <a:lnSpc>
                          <a:spcPct val="107000"/>
                        </a:lnSpc>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Subtotal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18,413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104871114"/>
                  </a:ext>
                </a:extLst>
              </a:tr>
              <a:tr h="184150">
                <a:tc>
                  <a:txBody>
                    <a:bodyPr/>
                    <a:lstStyle/>
                    <a:p>
                      <a:pPr marL="0" marR="0">
                        <a:lnSpc>
                          <a:spcPct val="107000"/>
                        </a:lnSpc>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Margins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1,841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121592458"/>
                  </a:ext>
                </a:extLst>
              </a:tr>
              <a:tr h="184150">
                <a:tc>
                  <a:txBody>
                    <a:bodyPr/>
                    <a:lstStyle/>
                    <a:p>
                      <a:pPr marL="0" marR="0">
                        <a:lnSpc>
                          <a:spcPct val="107000"/>
                        </a:lnSpc>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Condition 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20,254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73067612"/>
                  </a:ext>
                </a:extLst>
              </a:tr>
            </a:tbl>
          </a:graphicData>
        </a:graphic>
      </p:graphicFrame>
    </p:spTree>
    <p:extLst>
      <p:ext uri="{BB962C8B-B14F-4D97-AF65-F5344CB8AC3E}">
        <p14:creationId xmlns:p14="http://schemas.microsoft.com/office/powerpoint/2010/main" val="2742698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3B21DE-F3FF-4CCC-80A4-A140AB468B3E}"/>
              </a:ext>
            </a:extLst>
          </p:cNvPr>
          <p:cNvSpPr>
            <a:spLocks noGrp="1"/>
          </p:cNvSpPr>
          <p:nvPr>
            <p:ph idx="1"/>
          </p:nvPr>
        </p:nvSpPr>
        <p:spPr>
          <a:xfrm>
            <a:off x="261256" y="1652193"/>
            <a:ext cx="6792687" cy="5020750"/>
          </a:xfrm>
        </p:spPr>
        <p:txBody>
          <a:bodyPr>
            <a:normAutofit fontScale="70000" lnSpcReduction="20000"/>
          </a:bodyPr>
          <a:lstStyle/>
          <a:p>
            <a:pPr marL="0" indent="0">
              <a:buNone/>
            </a:pPr>
            <a:r>
              <a:rPr lang="en-US" dirty="0">
                <a:solidFill>
                  <a:schemeClr val="accent6">
                    <a:lumMod val="50000"/>
                  </a:schemeClr>
                </a:solidFill>
              </a:rPr>
              <a:t>Alternate Suspensions</a:t>
            </a:r>
          </a:p>
          <a:p>
            <a:pPr marL="685800" indent="-457200"/>
            <a:r>
              <a:rPr lang="en-US" dirty="0">
                <a:solidFill>
                  <a:schemeClr val="accent6">
                    <a:lumMod val="50000"/>
                  </a:schemeClr>
                </a:solidFill>
              </a:rPr>
              <a:t>Baseline system similar to XM8</a:t>
            </a:r>
          </a:p>
          <a:p>
            <a:pPr marL="685800" indent="-457200"/>
            <a:r>
              <a:rPr lang="en-US" dirty="0">
                <a:solidFill>
                  <a:schemeClr val="accent6">
                    <a:lumMod val="50000"/>
                  </a:schemeClr>
                </a:solidFill>
              </a:rPr>
              <a:t>Option 1 – Gear more similar to Bradley Fighting Vehicle</a:t>
            </a:r>
          </a:p>
          <a:p>
            <a:pPr marL="685800" indent="-457200"/>
            <a:r>
              <a:rPr lang="en-US" dirty="0">
                <a:solidFill>
                  <a:schemeClr val="accent6">
                    <a:lumMod val="50000"/>
                  </a:schemeClr>
                </a:solidFill>
              </a:rPr>
              <a:t>Option 2 – Hydro-Pneumatic Suspension</a:t>
            </a:r>
          </a:p>
          <a:p>
            <a:pPr marL="685800" indent="-457200"/>
            <a:r>
              <a:rPr lang="en-US" dirty="0">
                <a:solidFill>
                  <a:schemeClr val="accent6">
                    <a:lumMod val="50000"/>
                  </a:schemeClr>
                </a:solidFill>
              </a:rPr>
              <a:t>Option 3 – Elastomer Band Tracks</a:t>
            </a:r>
          </a:p>
          <a:p>
            <a:pPr marL="0" indent="0">
              <a:buNone/>
            </a:pPr>
            <a:r>
              <a:rPr lang="en-US" dirty="0">
                <a:solidFill>
                  <a:schemeClr val="accent6">
                    <a:lumMod val="50000"/>
                  </a:schemeClr>
                </a:solidFill>
              </a:rPr>
              <a:t>Alternate Main Gun Size</a:t>
            </a:r>
          </a:p>
          <a:p>
            <a:pPr marL="685800" indent="-457200"/>
            <a:r>
              <a:rPr lang="en-US" dirty="0">
                <a:solidFill>
                  <a:schemeClr val="accent6">
                    <a:lumMod val="50000"/>
                  </a:schemeClr>
                </a:solidFill>
              </a:rPr>
              <a:t>Baseline system uses 105mm Gun</a:t>
            </a:r>
          </a:p>
          <a:p>
            <a:pPr marL="685800" indent="-457200"/>
            <a:r>
              <a:rPr lang="en-US" dirty="0">
                <a:solidFill>
                  <a:schemeClr val="accent6">
                    <a:lumMod val="50000"/>
                  </a:schemeClr>
                </a:solidFill>
              </a:rPr>
              <a:t>Option 1 – 90mm Gun</a:t>
            </a:r>
          </a:p>
          <a:p>
            <a:pPr marL="685800" indent="-457200"/>
            <a:r>
              <a:rPr lang="en-US" dirty="0">
                <a:solidFill>
                  <a:schemeClr val="accent6">
                    <a:lumMod val="50000"/>
                  </a:schemeClr>
                </a:solidFill>
              </a:rPr>
              <a:t>Option 2 – 120mm Gun</a:t>
            </a:r>
          </a:p>
          <a:p>
            <a:pPr marL="0" indent="0">
              <a:buNone/>
            </a:pPr>
            <a:r>
              <a:rPr lang="en-US" dirty="0">
                <a:solidFill>
                  <a:schemeClr val="accent6">
                    <a:lumMod val="50000"/>
                  </a:schemeClr>
                </a:solidFill>
              </a:rPr>
              <a:t>Increased Amphibious Capability (Modified </a:t>
            </a:r>
            <a:r>
              <a:rPr lang="en-US" dirty="0" err="1">
                <a:solidFill>
                  <a:schemeClr val="accent6">
                    <a:lumMod val="50000"/>
                  </a:schemeClr>
                </a:solidFill>
              </a:rPr>
              <a:t>Hullform</a:t>
            </a:r>
            <a:r>
              <a:rPr lang="en-US" dirty="0">
                <a:solidFill>
                  <a:schemeClr val="accent6">
                    <a:lumMod val="50000"/>
                  </a:schemeClr>
                </a:solidFill>
              </a:rPr>
              <a:t>)</a:t>
            </a:r>
          </a:p>
          <a:p>
            <a:pPr marL="685800" indent="-457200"/>
            <a:r>
              <a:rPr lang="en-US" dirty="0">
                <a:solidFill>
                  <a:schemeClr val="accent6">
                    <a:lumMod val="50000"/>
                  </a:schemeClr>
                </a:solidFill>
              </a:rPr>
              <a:t>Baseline – limited capability (similar to M1 or XM8) </a:t>
            </a:r>
          </a:p>
          <a:p>
            <a:pPr marL="685800" indent="-457200"/>
            <a:r>
              <a:rPr lang="en-US" dirty="0">
                <a:solidFill>
                  <a:schemeClr val="accent6">
                    <a:lumMod val="50000"/>
                  </a:schemeClr>
                </a:solidFill>
              </a:rPr>
              <a:t>Option 1 – Enclosed Water Capability [In-process]</a:t>
            </a:r>
          </a:p>
          <a:p>
            <a:pPr marL="685800" indent="-457200"/>
            <a:r>
              <a:rPr lang="en-US" dirty="0">
                <a:solidFill>
                  <a:schemeClr val="accent6">
                    <a:lumMod val="50000"/>
                  </a:schemeClr>
                </a:solidFill>
              </a:rPr>
              <a:t>Option 2 – Through Surf Zone Capability [In-process]</a:t>
            </a:r>
          </a:p>
          <a:p>
            <a:pPr marL="685800" indent="-457200"/>
            <a:r>
              <a:rPr lang="en-US" dirty="0">
                <a:solidFill>
                  <a:schemeClr val="accent6">
                    <a:lumMod val="50000"/>
                  </a:schemeClr>
                </a:solidFill>
              </a:rPr>
              <a:t>Option 3 – Over the Horizon Capability [In-process]</a:t>
            </a:r>
          </a:p>
          <a:p>
            <a:pPr marL="685800" indent="-457200"/>
            <a:endParaRPr lang="en-US" dirty="0">
              <a:solidFill>
                <a:schemeClr val="accent6">
                  <a:lumMod val="50000"/>
                </a:schemeClr>
              </a:solidFill>
            </a:endParaRPr>
          </a:p>
          <a:p>
            <a:pPr marL="0" indent="0">
              <a:buNone/>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grpSp>
        <p:nvGrpSpPr>
          <p:cNvPr id="13" name="Group 12">
            <a:extLst>
              <a:ext uri="{FF2B5EF4-FFF2-40B4-BE49-F238E27FC236}">
                <a16:creationId xmlns:a16="http://schemas.microsoft.com/office/drawing/2014/main" id="{2AC834E4-286E-4C06-998F-085842C18B51}"/>
              </a:ext>
            </a:extLst>
          </p:cNvPr>
          <p:cNvGrpSpPr/>
          <p:nvPr/>
        </p:nvGrpSpPr>
        <p:grpSpPr>
          <a:xfrm>
            <a:off x="0" y="-72774"/>
            <a:ext cx="12192000" cy="1478768"/>
            <a:chOff x="0" y="-72774"/>
            <a:chExt cx="12192000" cy="1478768"/>
          </a:xfrm>
        </p:grpSpPr>
        <p:sp>
          <p:nvSpPr>
            <p:cNvPr id="14" name="Rectangle 13">
              <a:extLst>
                <a:ext uri="{FF2B5EF4-FFF2-40B4-BE49-F238E27FC236}">
                  <a16:creationId xmlns:a16="http://schemas.microsoft.com/office/drawing/2014/main" id="{0718F864-0708-4D46-965A-AE434F1DED54}"/>
                </a:ext>
              </a:extLst>
            </p:cNvPr>
            <p:cNvSpPr/>
            <p:nvPr/>
          </p:nvSpPr>
          <p:spPr>
            <a:xfrm>
              <a:off x="0" y="-10096"/>
              <a:ext cx="12192000" cy="457200"/>
            </a:xfrm>
            <a:prstGeom prst="rect">
              <a:avLst/>
            </a:prstGeom>
            <a:solidFill>
              <a:schemeClr val="accent1">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84A07AB-6FE9-4961-8A21-B955BC41124D}"/>
                </a:ext>
              </a:extLst>
            </p:cNvPr>
            <p:cNvSpPr/>
            <p:nvPr/>
          </p:nvSpPr>
          <p:spPr>
            <a:xfrm>
              <a:off x="0" y="468954"/>
              <a:ext cx="12192000" cy="457200"/>
            </a:xfrm>
            <a:prstGeom prst="rect">
              <a:avLst/>
            </a:prstGeom>
            <a:solidFill>
              <a:schemeClr val="accent4">
                <a:lumMod val="60000"/>
                <a:lumOff val="40000"/>
                <a:alpha val="5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96112A8-3ED5-45FA-865A-7AB1A72FECB1}"/>
                </a:ext>
              </a:extLst>
            </p:cNvPr>
            <p:cNvSpPr/>
            <p:nvPr/>
          </p:nvSpPr>
          <p:spPr>
            <a:xfrm>
              <a:off x="0" y="948794"/>
              <a:ext cx="12192000" cy="457200"/>
            </a:xfrm>
            <a:prstGeom prst="rect">
              <a:avLst/>
            </a:prstGeom>
            <a:solidFill>
              <a:schemeClr val="accent6">
                <a:lumMod val="50000"/>
                <a:alpha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A3848-548D-4A06-AE45-238FDDF3AA2D}"/>
                </a:ext>
              </a:extLst>
            </p:cNvPr>
            <p:cNvSpPr/>
            <p:nvPr/>
          </p:nvSpPr>
          <p:spPr>
            <a:xfrm>
              <a:off x="0" y="43790"/>
              <a:ext cx="5018313" cy="1323439"/>
            </a:xfrm>
            <a:prstGeom prst="rect">
              <a:avLst/>
            </a:prstGeom>
            <a:noFill/>
          </p:spPr>
          <p:txBody>
            <a:bodyPr wrap="square" lIns="91440" tIns="45720" rIns="91440" bIns="45720">
              <a:spAutoFit/>
            </a:bodyPr>
            <a:lstStyle/>
            <a:p>
              <a:pPr algn="ctr"/>
              <a:r>
                <a:rPr lang="en-US" sz="8000" b="1" cap="none" spc="0" dirty="0">
                  <a:ln w="38100">
                    <a:solidFill>
                      <a:sysClr val="windowText" lastClr="000000"/>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latin typeface="Amasis MT Pro Black" panose="02040A04050005020304" pitchFamily="18" charset="0"/>
                  <a:cs typeface="Aldhabi" panose="01000000000000000000" pitchFamily="2" charset="-78"/>
                </a:rPr>
                <a:t>LEFSV</a:t>
              </a:r>
              <a:r>
                <a:rPr lang="en-US" sz="8000" b="1" dirty="0">
                  <a:ln w="38100">
                    <a:solidFill>
                      <a:sysClr val="windowText" lastClr="000000"/>
                    </a:solidFill>
                    <a:prstDash val="solid"/>
                  </a:ln>
                  <a:blipFill dpi="0" rotWithShape="1">
                    <a:blip r:embed="rId2">
                      <a:extLst>
                        <a:ext uri="{28A0092B-C50C-407E-A947-70E740481C1C}">
                          <a14:useLocalDpi xmlns:a14="http://schemas.microsoft.com/office/drawing/2010/main" val="0"/>
                        </a:ext>
                      </a:extLst>
                    </a:blip>
                    <a:srcRect/>
                    <a:stretch>
                      <a:fillRect/>
                    </a:stretch>
                  </a:blipFill>
                  <a:latin typeface="Amasis MT Pro Black" panose="02040A04050005020304" pitchFamily="18" charset="0"/>
                  <a:cs typeface="Aldhabi" panose="01000000000000000000" pitchFamily="2" charset="-78"/>
                </a:rPr>
                <a:t>  X</a:t>
              </a:r>
            </a:p>
          </p:txBody>
        </p:sp>
        <p:sp>
          <p:nvSpPr>
            <p:cNvPr id="18" name="Rectangle 17">
              <a:extLst>
                <a:ext uri="{FF2B5EF4-FFF2-40B4-BE49-F238E27FC236}">
                  <a16:creationId xmlns:a16="http://schemas.microsoft.com/office/drawing/2014/main" id="{59F18441-DDF2-46BF-A45F-218A86E8D00D}"/>
                </a:ext>
              </a:extLst>
            </p:cNvPr>
            <p:cNvSpPr/>
            <p:nvPr/>
          </p:nvSpPr>
          <p:spPr>
            <a:xfrm>
              <a:off x="3461659" y="-72774"/>
              <a:ext cx="1970314" cy="1323439"/>
            </a:xfrm>
            <a:prstGeom prst="rect">
              <a:avLst/>
            </a:prstGeom>
            <a:noFill/>
          </p:spPr>
          <p:txBody>
            <a:bodyPr wrap="square" lIns="91440" tIns="45720" rIns="91440" bIns="45720">
              <a:spAutoFit/>
            </a:bodyPr>
            <a:lstStyle/>
            <a:p>
              <a:pPr algn="ctr"/>
              <a:r>
                <a:rPr lang="en-US" sz="8000" b="1" cap="none" spc="0" dirty="0">
                  <a:ln w="38100">
                    <a:solidFill>
                      <a:sysClr val="windowText" lastClr="000000"/>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latin typeface="Amasis MT Pro Black" panose="02040A04050005020304" pitchFamily="18" charset="0"/>
                  <a:cs typeface="Aldhabi" panose="01000000000000000000" pitchFamily="2" charset="-78"/>
                </a:rPr>
                <a:t>(   )</a:t>
              </a:r>
              <a:endParaRPr lang="en-US" sz="8000" b="1" dirty="0">
                <a:ln w="38100">
                  <a:solidFill>
                    <a:sysClr val="windowText" lastClr="000000"/>
                  </a:solidFill>
                  <a:prstDash val="solid"/>
                </a:ln>
                <a:blipFill dpi="0" rotWithShape="1">
                  <a:blip r:embed="rId2">
                    <a:extLst>
                      <a:ext uri="{28A0092B-C50C-407E-A947-70E740481C1C}">
                        <a14:useLocalDpi xmlns:a14="http://schemas.microsoft.com/office/drawing/2010/main" val="0"/>
                      </a:ext>
                    </a:extLst>
                  </a:blip>
                  <a:srcRect/>
                  <a:stretch>
                    <a:fillRect/>
                  </a:stretch>
                </a:blipFill>
                <a:latin typeface="Amasis MT Pro Black" panose="02040A04050005020304" pitchFamily="18" charset="0"/>
                <a:cs typeface="Aldhabi" panose="01000000000000000000" pitchFamily="2" charset="-78"/>
              </a:endParaRPr>
            </a:p>
          </p:txBody>
        </p:sp>
      </p:grpSp>
      <p:sp>
        <p:nvSpPr>
          <p:cNvPr id="12" name="Rectangle 11">
            <a:extLst>
              <a:ext uri="{FF2B5EF4-FFF2-40B4-BE49-F238E27FC236}">
                <a16:creationId xmlns:a16="http://schemas.microsoft.com/office/drawing/2014/main" id="{1F76E6CB-7FB1-43F5-9308-EBC775BE266E}"/>
              </a:ext>
            </a:extLst>
          </p:cNvPr>
          <p:cNvSpPr/>
          <p:nvPr/>
        </p:nvSpPr>
        <p:spPr>
          <a:xfrm>
            <a:off x="5914526" y="274868"/>
            <a:ext cx="5794920" cy="830997"/>
          </a:xfrm>
          <a:prstGeom prst="rect">
            <a:avLst/>
          </a:prstGeom>
          <a:noFill/>
        </p:spPr>
        <p:txBody>
          <a:bodyPr wrap="none" lIns="91440" tIns="45720" rIns="91440" bIns="45720">
            <a:spAutoFit/>
          </a:bodyPr>
          <a:lstStyle/>
          <a:p>
            <a:pPr algn="ctr"/>
            <a:r>
              <a:rPr lang="en-US" sz="4800" b="0" cap="none" spc="0" dirty="0">
                <a:ln w="0"/>
                <a:solidFill>
                  <a:schemeClr val="accent6">
                    <a:lumMod val="50000"/>
                  </a:schemeClr>
                </a:solidFill>
                <a:effectLst>
                  <a:outerShdw blurRad="38100" dist="19050" dir="2700000" algn="tl" rotWithShape="0">
                    <a:schemeClr val="dk1">
                      <a:alpha val="40000"/>
                    </a:schemeClr>
                  </a:outerShdw>
                </a:effectLst>
              </a:rPr>
              <a:t>- Design Point Variants</a:t>
            </a:r>
          </a:p>
        </p:txBody>
      </p:sp>
      <p:pic>
        <p:nvPicPr>
          <p:cNvPr id="4" name="Picture 3">
            <a:extLst>
              <a:ext uri="{FF2B5EF4-FFF2-40B4-BE49-F238E27FC236}">
                <a16:creationId xmlns:a16="http://schemas.microsoft.com/office/drawing/2014/main" id="{DF37D37C-2899-414F-AACD-165FD5B76EC0}"/>
              </a:ext>
            </a:extLst>
          </p:cNvPr>
          <p:cNvPicPr>
            <a:picLocks noChangeAspect="1"/>
          </p:cNvPicPr>
          <p:nvPr/>
        </p:nvPicPr>
        <p:blipFill>
          <a:blip r:embed="rId3"/>
          <a:stretch>
            <a:fillRect/>
          </a:stretch>
        </p:blipFill>
        <p:spPr>
          <a:xfrm>
            <a:off x="7949223" y="1532809"/>
            <a:ext cx="3926161" cy="2854134"/>
          </a:xfrm>
          <a:prstGeom prst="rect">
            <a:avLst/>
          </a:prstGeom>
        </p:spPr>
      </p:pic>
      <p:pic>
        <p:nvPicPr>
          <p:cNvPr id="10" name="Picture 9">
            <a:extLst>
              <a:ext uri="{FF2B5EF4-FFF2-40B4-BE49-F238E27FC236}">
                <a16:creationId xmlns:a16="http://schemas.microsoft.com/office/drawing/2014/main" id="{49DE0897-6780-463A-A4F5-5EC88C49A9A5}"/>
              </a:ext>
            </a:extLst>
          </p:cNvPr>
          <p:cNvPicPr>
            <a:picLocks noChangeAspect="1"/>
          </p:cNvPicPr>
          <p:nvPr/>
        </p:nvPicPr>
        <p:blipFill>
          <a:blip r:embed="rId4"/>
          <a:stretch>
            <a:fillRect/>
          </a:stretch>
        </p:blipFill>
        <p:spPr>
          <a:xfrm>
            <a:off x="8620579" y="4513758"/>
            <a:ext cx="2832100" cy="1117600"/>
          </a:xfrm>
          <a:prstGeom prst="rect">
            <a:avLst/>
          </a:prstGeom>
        </p:spPr>
      </p:pic>
      <p:pic>
        <p:nvPicPr>
          <p:cNvPr id="11" name="Picture 10">
            <a:extLst>
              <a:ext uri="{FF2B5EF4-FFF2-40B4-BE49-F238E27FC236}">
                <a16:creationId xmlns:a16="http://schemas.microsoft.com/office/drawing/2014/main" id="{1DD63BC0-C594-43B4-B708-194C8A938E9B}"/>
              </a:ext>
            </a:extLst>
          </p:cNvPr>
          <p:cNvPicPr>
            <a:picLocks noChangeAspect="1"/>
          </p:cNvPicPr>
          <p:nvPr/>
        </p:nvPicPr>
        <p:blipFill>
          <a:blip r:embed="rId5"/>
          <a:stretch>
            <a:fillRect/>
          </a:stretch>
        </p:blipFill>
        <p:spPr>
          <a:xfrm>
            <a:off x="8620579" y="5777223"/>
            <a:ext cx="2832100" cy="933450"/>
          </a:xfrm>
          <a:prstGeom prst="rect">
            <a:avLst/>
          </a:prstGeom>
        </p:spPr>
      </p:pic>
    </p:spTree>
    <p:extLst>
      <p:ext uri="{BB962C8B-B14F-4D97-AF65-F5344CB8AC3E}">
        <p14:creationId xmlns:p14="http://schemas.microsoft.com/office/powerpoint/2010/main" val="885172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3B21DE-F3FF-4CCC-80A4-A140AB468B3E}"/>
              </a:ext>
            </a:extLst>
          </p:cNvPr>
          <p:cNvSpPr>
            <a:spLocks noGrp="1"/>
          </p:cNvSpPr>
          <p:nvPr>
            <p:ph idx="1"/>
          </p:nvPr>
        </p:nvSpPr>
        <p:spPr>
          <a:xfrm>
            <a:off x="228593" y="1533695"/>
            <a:ext cx="11777359" cy="5324304"/>
          </a:xfrm>
        </p:spPr>
        <p:txBody>
          <a:bodyPr>
            <a:normAutofit/>
          </a:bodyPr>
          <a:lstStyle/>
          <a:p>
            <a:pPr marL="0" indent="0">
              <a:buNone/>
            </a:pPr>
            <a:endParaRPr lang="en-US" sz="2300" dirty="0"/>
          </a:p>
        </p:txBody>
      </p:sp>
      <p:grpSp>
        <p:nvGrpSpPr>
          <p:cNvPr id="13" name="Group 12">
            <a:extLst>
              <a:ext uri="{FF2B5EF4-FFF2-40B4-BE49-F238E27FC236}">
                <a16:creationId xmlns:a16="http://schemas.microsoft.com/office/drawing/2014/main" id="{6BC3B834-55AD-4F32-80D4-359899C5B66C}"/>
              </a:ext>
            </a:extLst>
          </p:cNvPr>
          <p:cNvGrpSpPr/>
          <p:nvPr/>
        </p:nvGrpSpPr>
        <p:grpSpPr>
          <a:xfrm>
            <a:off x="0" y="-72774"/>
            <a:ext cx="12192000" cy="1478768"/>
            <a:chOff x="0" y="-72774"/>
            <a:chExt cx="12192000" cy="1478768"/>
          </a:xfrm>
        </p:grpSpPr>
        <p:sp>
          <p:nvSpPr>
            <p:cNvPr id="14" name="Rectangle 13">
              <a:extLst>
                <a:ext uri="{FF2B5EF4-FFF2-40B4-BE49-F238E27FC236}">
                  <a16:creationId xmlns:a16="http://schemas.microsoft.com/office/drawing/2014/main" id="{CA56DC07-79CF-4569-BC5F-E0ED2F5031D4}"/>
                </a:ext>
              </a:extLst>
            </p:cNvPr>
            <p:cNvSpPr/>
            <p:nvPr/>
          </p:nvSpPr>
          <p:spPr>
            <a:xfrm>
              <a:off x="0" y="-10096"/>
              <a:ext cx="12192000" cy="457200"/>
            </a:xfrm>
            <a:prstGeom prst="rect">
              <a:avLst/>
            </a:prstGeom>
            <a:solidFill>
              <a:schemeClr val="accent1">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F75276-AAD5-4299-9342-406D4A46EB19}"/>
                </a:ext>
              </a:extLst>
            </p:cNvPr>
            <p:cNvSpPr/>
            <p:nvPr/>
          </p:nvSpPr>
          <p:spPr>
            <a:xfrm>
              <a:off x="0" y="468954"/>
              <a:ext cx="12192000" cy="457200"/>
            </a:xfrm>
            <a:prstGeom prst="rect">
              <a:avLst/>
            </a:prstGeom>
            <a:solidFill>
              <a:schemeClr val="accent4">
                <a:lumMod val="60000"/>
                <a:lumOff val="40000"/>
                <a:alpha val="5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78EE6E0-8D06-40FF-BB37-98EBC3E04989}"/>
                </a:ext>
              </a:extLst>
            </p:cNvPr>
            <p:cNvSpPr/>
            <p:nvPr/>
          </p:nvSpPr>
          <p:spPr>
            <a:xfrm>
              <a:off x="0" y="948794"/>
              <a:ext cx="12192000" cy="457200"/>
            </a:xfrm>
            <a:prstGeom prst="rect">
              <a:avLst/>
            </a:prstGeom>
            <a:solidFill>
              <a:schemeClr val="accent6">
                <a:lumMod val="50000"/>
                <a:alpha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84E78FE-ADF2-4AE9-8CAA-9C4906AC4641}"/>
                </a:ext>
              </a:extLst>
            </p:cNvPr>
            <p:cNvSpPr/>
            <p:nvPr/>
          </p:nvSpPr>
          <p:spPr>
            <a:xfrm>
              <a:off x="0" y="43790"/>
              <a:ext cx="5018313" cy="1323439"/>
            </a:xfrm>
            <a:prstGeom prst="rect">
              <a:avLst/>
            </a:prstGeom>
            <a:noFill/>
          </p:spPr>
          <p:txBody>
            <a:bodyPr wrap="square" lIns="91440" tIns="45720" rIns="91440" bIns="45720">
              <a:spAutoFit/>
            </a:bodyPr>
            <a:lstStyle/>
            <a:p>
              <a:pPr algn="ctr"/>
              <a:r>
                <a:rPr lang="en-US" sz="8000" b="1" cap="none" spc="0" dirty="0">
                  <a:ln w="38100">
                    <a:solidFill>
                      <a:sysClr val="windowText" lastClr="000000"/>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latin typeface="Amasis MT Pro Black" panose="02040A04050005020304" pitchFamily="18" charset="0"/>
                  <a:cs typeface="Aldhabi" panose="01000000000000000000" pitchFamily="2" charset="-78"/>
                </a:rPr>
                <a:t>LEFSV</a:t>
              </a:r>
              <a:r>
                <a:rPr lang="en-US" sz="8000" b="1" dirty="0">
                  <a:ln w="38100">
                    <a:solidFill>
                      <a:sysClr val="windowText" lastClr="000000"/>
                    </a:solidFill>
                    <a:prstDash val="solid"/>
                  </a:ln>
                  <a:blipFill dpi="0" rotWithShape="1">
                    <a:blip r:embed="rId2">
                      <a:extLst>
                        <a:ext uri="{28A0092B-C50C-407E-A947-70E740481C1C}">
                          <a14:useLocalDpi xmlns:a14="http://schemas.microsoft.com/office/drawing/2010/main" val="0"/>
                        </a:ext>
                      </a:extLst>
                    </a:blip>
                    <a:srcRect/>
                    <a:stretch>
                      <a:fillRect/>
                    </a:stretch>
                  </a:blipFill>
                  <a:latin typeface="Amasis MT Pro Black" panose="02040A04050005020304" pitchFamily="18" charset="0"/>
                  <a:cs typeface="Aldhabi" panose="01000000000000000000" pitchFamily="2" charset="-78"/>
                </a:rPr>
                <a:t>  X</a:t>
              </a:r>
            </a:p>
          </p:txBody>
        </p:sp>
        <p:sp>
          <p:nvSpPr>
            <p:cNvPr id="18" name="Rectangle 17">
              <a:extLst>
                <a:ext uri="{FF2B5EF4-FFF2-40B4-BE49-F238E27FC236}">
                  <a16:creationId xmlns:a16="http://schemas.microsoft.com/office/drawing/2014/main" id="{6BA643EA-5B13-481A-B155-A9C1762D7CD3}"/>
                </a:ext>
              </a:extLst>
            </p:cNvPr>
            <p:cNvSpPr/>
            <p:nvPr/>
          </p:nvSpPr>
          <p:spPr>
            <a:xfrm>
              <a:off x="3461659" y="-72774"/>
              <a:ext cx="1970314" cy="1323439"/>
            </a:xfrm>
            <a:prstGeom prst="rect">
              <a:avLst/>
            </a:prstGeom>
            <a:noFill/>
          </p:spPr>
          <p:txBody>
            <a:bodyPr wrap="square" lIns="91440" tIns="45720" rIns="91440" bIns="45720">
              <a:spAutoFit/>
            </a:bodyPr>
            <a:lstStyle/>
            <a:p>
              <a:pPr algn="ctr"/>
              <a:r>
                <a:rPr lang="en-US" sz="8000" b="1" cap="none" spc="0" dirty="0">
                  <a:ln w="38100">
                    <a:solidFill>
                      <a:sysClr val="windowText" lastClr="000000"/>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latin typeface="Amasis MT Pro Black" panose="02040A04050005020304" pitchFamily="18" charset="0"/>
                  <a:cs typeface="Aldhabi" panose="01000000000000000000" pitchFamily="2" charset="-78"/>
                </a:rPr>
                <a:t>(   )</a:t>
              </a:r>
              <a:endParaRPr lang="en-US" sz="8000" b="1" dirty="0">
                <a:ln w="38100">
                  <a:solidFill>
                    <a:sysClr val="windowText" lastClr="000000"/>
                  </a:solidFill>
                  <a:prstDash val="solid"/>
                </a:ln>
                <a:blipFill dpi="0" rotWithShape="1">
                  <a:blip r:embed="rId2">
                    <a:extLst>
                      <a:ext uri="{28A0092B-C50C-407E-A947-70E740481C1C}">
                        <a14:useLocalDpi xmlns:a14="http://schemas.microsoft.com/office/drawing/2010/main" val="0"/>
                      </a:ext>
                    </a:extLst>
                  </a:blip>
                  <a:srcRect/>
                  <a:stretch>
                    <a:fillRect/>
                  </a:stretch>
                </a:blipFill>
                <a:latin typeface="Amasis MT Pro Black" panose="02040A04050005020304" pitchFamily="18" charset="0"/>
                <a:cs typeface="Aldhabi" panose="01000000000000000000" pitchFamily="2" charset="-78"/>
              </a:endParaRPr>
            </a:p>
          </p:txBody>
        </p:sp>
      </p:grpSp>
      <p:sp>
        <p:nvSpPr>
          <p:cNvPr id="12" name="Rectangle 11">
            <a:extLst>
              <a:ext uri="{FF2B5EF4-FFF2-40B4-BE49-F238E27FC236}">
                <a16:creationId xmlns:a16="http://schemas.microsoft.com/office/drawing/2014/main" id="{1F76E6CB-7FB1-43F5-9308-EBC775BE266E}"/>
              </a:ext>
            </a:extLst>
          </p:cNvPr>
          <p:cNvSpPr/>
          <p:nvPr/>
        </p:nvSpPr>
        <p:spPr>
          <a:xfrm>
            <a:off x="6103982" y="272934"/>
            <a:ext cx="4942379" cy="830997"/>
          </a:xfrm>
          <a:prstGeom prst="rect">
            <a:avLst/>
          </a:prstGeom>
          <a:noFill/>
        </p:spPr>
        <p:txBody>
          <a:bodyPr wrap="none" lIns="91440" tIns="45720" rIns="91440" bIns="45720">
            <a:spAutoFit/>
          </a:bodyPr>
          <a:lstStyle/>
          <a:p>
            <a:pPr algn="ctr"/>
            <a:r>
              <a:rPr lang="en-US" sz="4800" b="0" cap="none" spc="0" dirty="0">
                <a:ln w="0"/>
                <a:solidFill>
                  <a:schemeClr val="accent6">
                    <a:lumMod val="50000"/>
                  </a:schemeClr>
                </a:solidFill>
                <a:effectLst>
                  <a:outerShdw blurRad="38100" dist="19050" dir="2700000" algn="tl" rotWithShape="0">
                    <a:schemeClr val="dk1">
                      <a:alpha val="40000"/>
                    </a:schemeClr>
                  </a:outerShdw>
                </a:effectLst>
              </a:rPr>
              <a:t>- Unmanned Issues</a:t>
            </a:r>
          </a:p>
        </p:txBody>
      </p:sp>
    </p:spTree>
    <p:extLst>
      <p:ext uri="{BB962C8B-B14F-4D97-AF65-F5344CB8AC3E}">
        <p14:creationId xmlns:p14="http://schemas.microsoft.com/office/powerpoint/2010/main" val="16551173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1456</TotalTime>
  <Words>1362</Words>
  <Application>Microsoft Office PowerPoint</Application>
  <PresentationFormat>Widescreen</PresentationFormat>
  <Paragraphs>282</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Amasis MT Pro Black</vt:lpstr>
      <vt:lpstr>Arial</vt:lpstr>
      <vt:lpstr>Calibri</vt:lpstr>
      <vt:lpstr>Calibri Light</vt:lpstr>
      <vt:lpstr>Office Theme</vt:lpstr>
      <vt:lpstr>Light Expeditionary Fire Support Vehicle (Experimental)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Naughton</dc:creator>
  <cp:lastModifiedBy>Patrick Naughton</cp:lastModifiedBy>
  <cp:revision>3</cp:revision>
  <dcterms:created xsi:type="dcterms:W3CDTF">2021-06-06T21:05:05Z</dcterms:created>
  <dcterms:modified xsi:type="dcterms:W3CDTF">2021-06-30T18:45:05Z</dcterms:modified>
</cp:coreProperties>
</file>